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67" r:id="rId10"/>
    <p:sldId id="280" r:id="rId11"/>
    <p:sldId id="281" r:id="rId12"/>
    <p:sldId id="273" r:id="rId13"/>
    <p:sldId id="274" r:id="rId14"/>
    <p:sldId id="285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uli Regular Bold" charset="-94"/>
      <p:regular r:id="rId21"/>
    </p:embeddedFont>
    <p:embeddedFont>
      <p:font typeface="Muli Regular" charset="-94"/>
      <p:regular r:id="rId22"/>
    </p:embeddedFont>
    <p:embeddedFont>
      <p:font typeface="Muli Bold" charset="-9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-12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E11C-047F-4E39-BEF7-D54246CED312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3C7D-3DC0-4DC0-B886-E08774BDE04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9269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B3C7D-3DC0-4DC0-B886-E08774BDE048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750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749D2120-9254-41B8-9255-A351B98DDD5D}"/>
              </a:ext>
            </a:extLst>
          </p:cNvPr>
          <p:cNvSpPr/>
          <p:nvPr/>
        </p:nvSpPr>
        <p:spPr>
          <a:xfrm>
            <a:off x="1457325" y="641354"/>
            <a:ext cx="1257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dirty="0"/>
              <a:t>                              ANKARA</a:t>
            </a:r>
          </a:p>
          <a:p>
            <a:pPr algn="r"/>
            <a:r>
              <a:rPr lang="tr-TR" sz="6600" b="1" dirty="0"/>
              <a:t>İL MİLLİ EĞİTİM MÜDÜRLÜĞÜ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057400" y="4007395"/>
            <a:ext cx="13256258" cy="3694840"/>
            <a:chOff x="0" y="0"/>
            <a:chExt cx="17675011" cy="492645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675011" cy="492645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45304" y="796352"/>
              <a:ext cx="16184403" cy="1692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endParaRPr lang="en-US" sz="9000" dirty="0">
                <a:solidFill>
                  <a:srgbClr val="1B1A1A"/>
                </a:solidFill>
                <a:latin typeface="Muli Black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81400" y="1181100"/>
            <a:ext cx="10154268" cy="943254"/>
            <a:chOff x="0" y="-28575"/>
            <a:chExt cx="7494561" cy="1257673"/>
          </a:xfrm>
        </p:grpSpPr>
        <p:sp>
          <p:nvSpPr>
            <p:cNvPr id="7" name="AutoShape 7"/>
            <p:cNvSpPr/>
            <p:nvPr/>
          </p:nvSpPr>
          <p:spPr>
            <a:xfrm>
              <a:off x="0" y="621849"/>
              <a:ext cx="7494561" cy="12785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7494561" cy="415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lang="en-US" sz="2000" spc="6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7124"/>
              <a:ext cx="7494561" cy="34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2286000" y="4802458"/>
            <a:ext cx="1215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/>
              <a:t>2204-C LİSE ÖĞRENCİLERİ</a:t>
            </a:r>
          </a:p>
          <a:p>
            <a:pPr algn="ctr"/>
            <a:r>
              <a:rPr lang="tr-TR" sz="4800" b="1" dirty="0"/>
              <a:t>KUTUP ARAŞTIRMA PROJELERİ YARIŞMASI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99D13C76-9A9F-48F1-B0D8-EE3AF390B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744" y="212110"/>
            <a:ext cx="3356273" cy="331152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="" xmlns:a16="http://schemas.microsoft.com/office/drawing/2014/main" id="{BD1F43E9-2CBC-44C3-A37E-908473722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7" y="443686"/>
            <a:ext cx="2857899" cy="28483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1314450"/>
            <a:ext cx="95250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8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9700" y="2781300"/>
            <a:ext cx="15087600" cy="120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en-US" sz="2800" dirty="0">
              <a:solidFill>
                <a:schemeClr val="bg1"/>
              </a:solidFill>
              <a:latin typeface="Muli Regular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6630" y="1529998"/>
            <a:ext cx="900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Final Sergisi Proje Değerlendirme Süreci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71BB2604-0A84-422B-B7F4-39CCF7EED979}"/>
              </a:ext>
            </a:extLst>
          </p:cNvPr>
          <p:cNvSpPr txBox="1"/>
          <p:nvPr/>
        </p:nvSpPr>
        <p:spPr>
          <a:xfrm>
            <a:off x="838200" y="3577303"/>
            <a:ext cx="14859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*Final sergisine çağrılan projeler, poster ve sözlü sunum olmak üzere iki aşamada değerlendirilir.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*Sergi için gerekli stant, pano, masa ve sandalye gibi malzemeler ile sözlü sunum için gerekli bilgisayar ve projeksiyon cihazı TÜBİTAK tarafından temin edilir.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*Projeler bir uygulama ya da model, tasarım içeriyorsa masa üzerinde sergilenebilir.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*Sergi süresince öğrenci grupları, misafirler ve jüri üyeleri projeleri ziyaret ederek, projeyi hazırlayan öğrencilere sorular sorabilir.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*Bu sırada danışmanlar sözlü sunum ve sorulara kesinlikle müdahale etmemelidir.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*Final Sergisine katılan öğrencilerin 10 dakikalık bilgisayar ortamında sunu (en fazla 30 slayt) hazırlamaları gereklidir.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*Sözlü sunum sergi alanından farklı bir salonda, sadece öğrencilerin katılımıyla jüri üyelerine yapılır. </a:t>
            </a:r>
          </a:p>
        </p:txBody>
      </p:sp>
    </p:spTree>
    <p:extLst>
      <p:ext uri="{BB962C8B-B14F-4D97-AF65-F5344CB8AC3E}">
        <p14:creationId xmlns="" xmlns:p14="http://schemas.microsoft.com/office/powerpoint/2010/main" val="401101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1314450"/>
            <a:ext cx="94488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8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6630" y="2509505"/>
            <a:ext cx="1731177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400" b="1" dirty="0">
                <a:solidFill>
                  <a:srgbClr val="C00000"/>
                </a:solidFill>
              </a:rPr>
              <a:t>1. Bilimsel bir araştırma projesinde şu adımlar bulunur:</a:t>
            </a:r>
          </a:p>
          <a:p>
            <a:r>
              <a:rPr lang="tr-TR" sz="2400" dirty="0">
                <a:solidFill>
                  <a:schemeClr val="bg1"/>
                </a:solidFill>
              </a:rPr>
              <a:t>*Araştırma Konusuna Karar Verme</a:t>
            </a:r>
          </a:p>
          <a:p>
            <a:r>
              <a:rPr lang="tr-TR" sz="2400" dirty="0">
                <a:solidFill>
                  <a:schemeClr val="bg1"/>
                </a:solidFill>
              </a:rPr>
              <a:t>*Danışman Belirleme</a:t>
            </a:r>
          </a:p>
          <a:p>
            <a:r>
              <a:rPr lang="tr-TR" sz="2400" dirty="0">
                <a:solidFill>
                  <a:schemeClr val="bg1"/>
                </a:solidFill>
              </a:rPr>
              <a:t>*Fikirleri Bir Soruya ve Hipoteze Kadar Küçültme </a:t>
            </a:r>
          </a:p>
          <a:p>
            <a:r>
              <a:rPr lang="tr-TR" sz="2400" dirty="0">
                <a:solidFill>
                  <a:schemeClr val="bg1"/>
                </a:solidFill>
              </a:rPr>
              <a:t>*Araştırma Planını Gerçekçi Tutma</a:t>
            </a:r>
          </a:p>
          <a:p>
            <a:r>
              <a:rPr lang="tr-TR" sz="2400" dirty="0">
                <a:solidFill>
                  <a:schemeClr val="bg1"/>
                </a:solidFill>
              </a:rPr>
              <a:t>*Proje İş-Zaman Çizelgesi Hazırlama</a:t>
            </a:r>
          </a:p>
          <a:p>
            <a:r>
              <a:rPr lang="tr-TR" sz="2400" dirty="0">
                <a:solidFill>
                  <a:schemeClr val="bg1"/>
                </a:solidFill>
              </a:rPr>
              <a:t>*Deney veya Gözlem Yapma ve Verileri Toplama </a:t>
            </a:r>
          </a:p>
          <a:p>
            <a:r>
              <a:rPr lang="tr-TR" sz="2400" dirty="0">
                <a:solidFill>
                  <a:schemeClr val="bg1"/>
                </a:solidFill>
              </a:rPr>
              <a:t>*Bulguları Sunma</a:t>
            </a:r>
          </a:p>
          <a:p>
            <a:r>
              <a:rPr lang="tr-TR" sz="2400" dirty="0">
                <a:solidFill>
                  <a:schemeClr val="bg1"/>
                </a:solidFill>
              </a:rPr>
              <a:t>*Yarışmaya Katılım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rgbClr val="C00000"/>
                </a:solidFill>
              </a:rPr>
              <a:t>2. Proje </a:t>
            </a:r>
            <a:r>
              <a:rPr lang="tr-TR" sz="2400" dirty="0">
                <a:solidFill>
                  <a:srgbClr val="C00000"/>
                </a:solidFill>
              </a:rPr>
              <a:t>r</a:t>
            </a:r>
            <a:r>
              <a:rPr lang="pl-PL" sz="2400" dirty="0">
                <a:solidFill>
                  <a:srgbClr val="C00000"/>
                </a:solidFill>
              </a:rPr>
              <a:t>aporu</a:t>
            </a:r>
            <a:r>
              <a:rPr lang="tr-TR" sz="2400" dirty="0" err="1">
                <a:solidFill>
                  <a:srgbClr val="C00000"/>
                </a:solidFill>
              </a:rPr>
              <a:t>nda</a:t>
            </a:r>
            <a:r>
              <a:rPr lang="tr-TR" sz="2400" dirty="0">
                <a:solidFill>
                  <a:srgbClr val="C00000"/>
                </a:solidFill>
              </a:rPr>
              <a:t> şu başlıklar bulunur: </a:t>
            </a:r>
          </a:p>
          <a:p>
            <a:r>
              <a:rPr lang="tr-TR" sz="2400" dirty="0">
                <a:solidFill>
                  <a:schemeClr val="bg1"/>
                </a:solidFill>
              </a:rPr>
              <a:t>	Proje Adı, Proje Özeti, Proje Amacı, Giriş, Yöntem, İş-Zaman Çizelgesi, Bulgular, Sonuç ve Tartışma, Öneriler, Kaynaklar ve Ekler </a:t>
            </a:r>
          </a:p>
          <a:p>
            <a:r>
              <a:rPr lang="tr-TR" sz="2400" dirty="0">
                <a:solidFill>
                  <a:schemeClr val="bg1"/>
                </a:solidFill>
              </a:rPr>
              <a:t> </a:t>
            </a:r>
          </a:p>
          <a:p>
            <a:r>
              <a:rPr lang="tr-TR" sz="2400" dirty="0">
                <a:solidFill>
                  <a:srgbClr val="C00000"/>
                </a:solidFill>
              </a:rPr>
              <a:t>3. Bilimsel kaynak yazım kurallarına dikkat edilir.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rgbClr val="C00000"/>
                </a:solidFill>
              </a:rPr>
              <a:t>4. Etkili bir proje sunumu hazırlanır.</a:t>
            </a:r>
          </a:p>
          <a:p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6630" y="1529998"/>
            <a:ext cx="44948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YARIŞMAYA HAZIRLIK SÜRECİ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348214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00300"/>
          </a:xfrm>
          <a:prstGeom prst="rect">
            <a:avLst/>
          </a:prstGeom>
          <a:solidFill>
            <a:srgbClr val="CCED00"/>
          </a:solidFill>
        </p:spPr>
      </p:sp>
      <p:sp>
        <p:nvSpPr>
          <p:cNvPr id="18" name="TextBox 18"/>
          <p:cNvSpPr txBox="1"/>
          <p:nvPr/>
        </p:nvSpPr>
        <p:spPr>
          <a:xfrm>
            <a:off x="1312873" y="1076325"/>
            <a:ext cx="103517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tr-TR" sz="5000" b="1" dirty="0">
                <a:solidFill>
                  <a:srgbClr val="1B1A1A"/>
                </a:solidFill>
                <a:latin typeface="+mj-lt"/>
              </a:rPr>
              <a:t>Değerlendirme</a:t>
            </a:r>
            <a:endParaRPr lang="en-US" sz="5000" b="1" dirty="0">
              <a:solidFill>
                <a:srgbClr val="1B1A1A"/>
              </a:solidFill>
              <a:latin typeface="+mj-lt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79CEBADD-825A-401D-8CB1-7E983649673D}"/>
              </a:ext>
            </a:extLst>
          </p:cNvPr>
          <p:cNvSpPr txBox="1"/>
          <p:nvPr/>
        </p:nvSpPr>
        <p:spPr>
          <a:xfrm>
            <a:off x="533400" y="2552700"/>
            <a:ext cx="1562100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sz="2400" b="1" dirty="0"/>
          </a:p>
          <a:p>
            <a:r>
              <a:rPr lang="tr-TR" sz="2400" b="1" dirty="0"/>
              <a:t>*Öğrenciler tarafından Proje Rehberine göre hazırlanan ve başvuru sistemine yüklenen projeler, her ana alanda uzman akademisyenlerden oluşturulan jüriler tarafından bilimsel kriterlere göre değerlendirilerek yarışmanın sergi aşamasına geçecek projeler belirlenir. </a:t>
            </a:r>
          </a:p>
          <a:p>
            <a:endParaRPr lang="tr-TR" sz="2400" b="1" dirty="0"/>
          </a:p>
          <a:p>
            <a:r>
              <a:rPr lang="tr-TR" sz="2400" b="1" dirty="0"/>
              <a:t>*Projeler; Özgünlük ve Yaratıcılık, Bilimsel Yöntem, Sonuç ve Öneriler, Uygulanabilirlik, Yaygın Etki, Raporlama, Sunum gibi kriterlere göre değerlendirilir.</a:t>
            </a:r>
          </a:p>
          <a:p>
            <a:endParaRPr lang="tr-TR" sz="2400" b="1" dirty="0"/>
          </a:p>
          <a:p>
            <a:r>
              <a:rPr lang="tr-TR" sz="2400" b="1" dirty="0"/>
              <a:t>*Detaylı değerlendirme kriterlerine ve proje rehberine yarışmanın web sayfasından ulaşılabilir.  </a:t>
            </a:r>
          </a:p>
          <a:p>
            <a:endParaRPr lang="tr-TR" sz="2400" b="1" dirty="0"/>
          </a:p>
          <a:p>
            <a:r>
              <a:rPr lang="tr-TR" sz="2400" b="1" dirty="0"/>
              <a:t>*Ön değerlendirme sonucunda başarılı bulunan projeler Final Sergisi’ne davet edilir.</a:t>
            </a:r>
          </a:p>
          <a:p>
            <a:endParaRPr lang="tr-TR" sz="2400" b="1" dirty="0"/>
          </a:p>
          <a:p>
            <a:r>
              <a:rPr lang="tr-TR" sz="2400" b="1" dirty="0"/>
              <a:t>*Covid-19 </a:t>
            </a:r>
            <a:r>
              <a:rPr lang="tr-TR" sz="2400" b="1" dirty="0" err="1"/>
              <a:t>pandemisi</a:t>
            </a:r>
            <a:r>
              <a:rPr lang="tr-TR" sz="2400" b="1" dirty="0"/>
              <a:t> sebebiyle Final Sergisi ve buna bağlı olarak final değerlendirmeleri çevrimiçi olarak yapılabilir. </a:t>
            </a:r>
          </a:p>
          <a:p>
            <a:endParaRPr lang="tr-TR" sz="2400" b="1" dirty="0"/>
          </a:p>
          <a:p>
            <a:r>
              <a:rPr lang="tr-TR" sz="2400" b="1" dirty="0"/>
              <a:t>*Sergide proje sahibi öğrenciler jüriye sözlü sunum yapacaktır. Öğrencilerden bu görüşme için bilgisayarda sunum hazırlamaları beklenir.</a:t>
            </a:r>
          </a:p>
          <a:p>
            <a:endParaRPr lang="tr-TR" sz="2400" b="1" dirty="0"/>
          </a:p>
          <a:p>
            <a:r>
              <a:rPr lang="tr-TR" sz="2400" b="1" dirty="0"/>
              <a:t>*Değerlendirme sonuçlarına yargı yolu dışında itiraz kabul edilmez. 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752600" y="4705831"/>
            <a:ext cx="3618508" cy="31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endParaRPr lang="en-US" sz="1800" dirty="0">
              <a:solidFill>
                <a:srgbClr val="FFFFFF"/>
              </a:solidFill>
              <a:latin typeface="Muli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67559" y="2539913"/>
            <a:ext cx="151558" cy="15155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18968" y="7330228"/>
            <a:ext cx="3618508" cy="1456814"/>
            <a:chOff x="0" y="28575"/>
            <a:chExt cx="4824677" cy="1942419"/>
          </a:xfrm>
        </p:grpSpPr>
        <p:sp>
          <p:nvSpPr>
            <p:cNvPr id="9" name="AutoShape 9"/>
            <p:cNvSpPr/>
            <p:nvPr/>
          </p:nvSpPr>
          <p:spPr>
            <a:xfrm>
              <a:off x="0" y="1271330"/>
              <a:ext cx="4824677" cy="1283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96000" y="2539913"/>
            <a:ext cx="151558" cy="15155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954000" y="2324100"/>
            <a:ext cx="3618508" cy="1456814"/>
            <a:chOff x="0" y="28575"/>
            <a:chExt cx="4824677" cy="19424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734800" y="2607394"/>
            <a:ext cx="151558" cy="15155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sp>
        <p:nvSpPr>
          <p:cNvPr id="21" name="AutoShape 21"/>
          <p:cNvSpPr/>
          <p:nvPr/>
        </p:nvSpPr>
        <p:spPr>
          <a:xfrm>
            <a:off x="6725552" y="8262344"/>
            <a:ext cx="3618508" cy="9626"/>
          </a:xfrm>
          <a:prstGeom prst="rect">
            <a:avLst/>
          </a:prstGeom>
          <a:solidFill>
            <a:srgbClr val="CCED00"/>
          </a:solidFill>
        </p:spPr>
      </p:sp>
      <p:sp>
        <p:nvSpPr>
          <p:cNvPr id="23" name="Metin kutusu 22">
            <a:extLst>
              <a:ext uri="{FF2B5EF4-FFF2-40B4-BE49-F238E27FC236}">
                <a16:creationId xmlns="" xmlns:a16="http://schemas.microsoft.com/office/drawing/2014/main" id="{A4B42702-7429-4488-A455-BCDDA9B6F296}"/>
              </a:ext>
            </a:extLst>
          </p:cNvPr>
          <p:cNvSpPr txBox="1"/>
          <p:nvPr/>
        </p:nvSpPr>
        <p:spPr>
          <a:xfrm>
            <a:off x="1218779" y="2691471"/>
            <a:ext cx="449689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Yarışmanın sergi aşamasında yapılan değerlendirme sonucunda başarılı bulunan proje sahibi öğrencilere Birincilik, İkincilik, Üçüncülük ve Teşvik ödülleri verilir.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E53BD12C-3190-4990-9359-E53E7B231AF4}"/>
              </a:ext>
            </a:extLst>
          </p:cNvPr>
          <p:cNvSpPr txBox="1"/>
          <p:nvPr/>
        </p:nvSpPr>
        <p:spPr>
          <a:xfrm>
            <a:off x="6725552" y="2674776"/>
            <a:ext cx="47798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Sergide ödül alan öğrencilere para ödülü ve başarı belgesi, varsa danışman öğretmenine para ödülü verilir. Ödül miktarlarına programın web sayfasından bakılabilir. 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="" xmlns:a16="http://schemas.microsoft.com/office/drawing/2014/main" id="{2BAD642E-7565-4C6D-BAEA-52BD6E3D1C84}"/>
              </a:ext>
            </a:extLst>
          </p:cNvPr>
          <p:cNvSpPr txBox="1"/>
          <p:nvPr/>
        </p:nvSpPr>
        <p:spPr>
          <a:xfrm>
            <a:off x="12268200" y="2674775"/>
            <a:ext cx="4267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 ana alanda Birincilik ödülü alan proje sahipleri, Antarktika’da yapılan güncel çalışmaları yakından takip etmeleri için TÜBİTAK Kutup Araştırmaları Enstitüsü’nde (TÜBİTAK KARE) konuk edilecektir. 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18968" y="4735082"/>
            <a:ext cx="3618508" cy="31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endParaRPr lang="en-US" sz="1800" dirty="0">
              <a:solidFill>
                <a:srgbClr val="FFFFFF"/>
              </a:solidFill>
              <a:latin typeface="Muli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18968" y="7330228"/>
            <a:ext cx="3618508" cy="1456814"/>
            <a:chOff x="0" y="28575"/>
            <a:chExt cx="4824677" cy="1942419"/>
          </a:xfrm>
        </p:grpSpPr>
        <p:sp>
          <p:nvSpPr>
            <p:cNvPr id="9" name="AutoShape 9"/>
            <p:cNvSpPr/>
            <p:nvPr/>
          </p:nvSpPr>
          <p:spPr>
            <a:xfrm>
              <a:off x="0" y="1271330"/>
              <a:ext cx="4824677" cy="1283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54000" y="2324100"/>
            <a:ext cx="3618508" cy="1456814"/>
            <a:chOff x="0" y="28575"/>
            <a:chExt cx="4824677" cy="19424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6725552" y="8262344"/>
            <a:ext cx="3618508" cy="9626"/>
          </a:xfrm>
          <a:prstGeom prst="rect">
            <a:avLst/>
          </a:prstGeom>
          <a:solidFill>
            <a:srgbClr val="CCED00"/>
          </a:solidFill>
        </p:spPr>
      </p:sp>
      <p:grpSp>
        <p:nvGrpSpPr>
          <p:cNvPr id="15" name="Group 7"/>
          <p:cNvGrpSpPr/>
          <p:nvPr/>
        </p:nvGrpSpPr>
        <p:grpSpPr>
          <a:xfrm>
            <a:off x="20394" y="8629595"/>
            <a:ext cx="6679758" cy="1275540"/>
            <a:chOff x="0" y="0"/>
            <a:chExt cx="7027075" cy="1700719"/>
          </a:xfrm>
        </p:grpSpPr>
        <p:sp>
          <p:nvSpPr>
            <p:cNvPr id="1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9" name="TextBox 9"/>
            <p:cNvSpPr txBox="1"/>
            <p:nvPr/>
          </p:nvSpPr>
          <p:spPr>
            <a:xfrm>
              <a:off x="406400" y="294734"/>
              <a:ext cx="6400799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200" b="1" dirty="0">
                  <a:solidFill>
                    <a:srgbClr val="1B1A1A"/>
                  </a:solidFill>
                  <a:latin typeface="+mj-lt"/>
                </a:rPr>
                <a:t>TEŞEKKÜRLER.</a:t>
              </a:r>
            </a:p>
            <a:p>
              <a:pPr>
                <a:lnSpc>
                  <a:spcPts val="3300"/>
                </a:lnSpc>
              </a:pPr>
              <a:r>
                <a:rPr lang="tr-TR" sz="1600" b="1" dirty="0">
                  <a:solidFill>
                    <a:srgbClr val="1B1A1A"/>
                  </a:solidFill>
                  <a:latin typeface="+mj-lt"/>
                </a:rPr>
                <a:t>ANKARA MEM ARGE- ULUSAL PROJELER BİRİMİ ÇALIŞMASIDIR.</a:t>
              </a:r>
              <a:endParaRPr lang="en-US" sz="16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762000" y="1519211"/>
            <a:ext cx="16992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DAHA AYRINTILI BİLGİ İÇİN,</a:t>
            </a:r>
          </a:p>
          <a:p>
            <a:endParaRPr lang="tr-TR" sz="3200" b="1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>
                <a:solidFill>
                  <a:schemeClr val="bg1"/>
                </a:solidFill>
              </a:rPr>
              <a:t>*2204-C/ TÜBİTAK LİSE ÖĞRENCİLERİ KUTUP ARAŞTIRMA  PROJELERİ YARIŞMASI ÇAĞRI DUYURUSU</a:t>
            </a: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>
                <a:solidFill>
                  <a:schemeClr val="bg1"/>
                </a:solidFill>
              </a:rPr>
              <a:t>*2204-C/ TÜBİTAK LİSE ÖĞRENCİLERİ KUTUP ARAŞTIRMA  PROJELERİ YARIŞMASI PROJE REHBERİ																</a:t>
            </a:r>
          </a:p>
          <a:p>
            <a:r>
              <a:rPr lang="tr-TR" sz="3200" b="1" dirty="0">
                <a:solidFill>
                  <a:schemeClr val="bg1"/>
                </a:solidFill>
              </a:rPr>
              <a:t> 													</a:t>
            </a:r>
            <a:r>
              <a:rPr lang="tr-TR" sz="3200" b="1" dirty="0">
                <a:solidFill>
                  <a:srgbClr val="C00000"/>
                </a:solidFill>
              </a:rPr>
              <a:t>DİKKATLE OKUNMALIDIR.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="" xmlns:a16="http://schemas.microsoft.com/office/drawing/2014/main" id="{93B1E1DD-248B-4EF5-AD58-E478510F29AC}"/>
              </a:ext>
            </a:extLst>
          </p:cNvPr>
          <p:cNvSpPr txBox="1"/>
          <p:nvPr/>
        </p:nvSpPr>
        <p:spPr>
          <a:xfrm>
            <a:off x="1371600" y="6434069"/>
            <a:ext cx="1402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https://www.tubitak.gov.tr/tr/yarismalar/icerik-2204-c-lise-ogrencileri-kutup-arastirma-projeleri-yarismasi</a:t>
            </a:r>
          </a:p>
        </p:txBody>
      </p:sp>
    </p:spTree>
    <p:extLst>
      <p:ext uri="{BB962C8B-B14F-4D97-AF65-F5344CB8AC3E}">
        <p14:creationId xmlns="" xmlns:p14="http://schemas.microsoft.com/office/powerpoint/2010/main" val="4193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046936"/>
            <a:ext cx="4247284" cy="780660"/>
            <a:chOff x="0" y="0"/>
            <a:chExt cx="5663046" cy="104088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06401" y="244215"/>
              <a:ext cx="486305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000" dirty="0">
                  <a:solidFill>
                    <a:srgbClr val="1B1A1A"/>
                  </a:solidFill>
                  <a:latin typeface="Muli Bold"/>
                </a:rPr>
                <a:t>Kimler Katılabilir?</a:t>
              </a:r>
              <a:endParaRPr lang="en-US" sz="30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48499" y="2298061"/>
            <a:ext cx="7831127" cy="2228798"/>
            <a:chOff x="0" y="66675"/>
            <a:chExt cx="10441503" cy="2971731"/>
          </a:xfrm>
        </p:grpSpPr>
        <p:sp>
          <p:nvSpPr>
            <p:cNvPr id="7" name="AutoShape 7"/>
            <p:cNvSpPr/>
            <p:nvPr/>
          </p:nvSpPr>
          <p:spPr>
            <a:xfrm>
              <a:off x="0" y="2019931"/>
              <a:ext cx="10441503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10441503" cy="134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endParaRPr lang="en-US" sz="7000" dirty="0">
                <a:solidFill>
                  <a:srgbClr val="FFFFFF"/>
                </a:solidFill>
                <a:latin typeface="Muli Black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571954"/>
              <a:ext cx="10441503" cy="466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086600" y="2400300"/>
            <a:ext cx="5810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Başvuru Koşulları ve Belgeler 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086600" y="4351939"/>
            <a:ext cx="9144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*Yarışmaya Türkiye ve KKTC’de öğrenim gören tüm lise öğrencileri katılabilir.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*Yarışmaya her öğrenci yalnızca </a:t>
            </a:r>
            <a:r>
              <a:rPr lang="tr-TR" sz="2800" u="sng" dirty="0">
                <a:solidFill>
                  <a:schemeClr val="bg1"/>
                </a:solidFill>
              </a:rPr>
              <a:t>bir proje </a:t>
            </a:r>
            <a:r>
              <a:rPr lang="tr-TR" sz="2800" dirty="0">
                <a:solidFill>
                  <a:schemeClr val="bg1"/>
                </a:solidFill>
              </a:rPr>
              <a:t>ile katılabilir ve her proje </a:t>
            </a:r>
            <a:r>
              <a:rPr lang="tr-TR" sz="2800" u="sng" dirty="0">
                <a:solidFill>
                  <a:schemeClr val="bg1"/>
                </a:solidFill>
              </a:rPr>
              <a:t>en çok üç öğrenci </a:t>
            </a:r>
            <a:r>
              <a:rPr lang="tr-TR" sz="2800" dirty="0">
                <a:solidFill>
                  <a:schemeClr val="bg1"/>
                </a:solidFill>
              </a:rPr>
              <a:t>tarafından hazırlanabilir.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*Bir projede sadece bir danışman görev alabilir ve danışman birden fazla projeye danışmanlık yapabilir.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*Projede danışman olması zorunlu değildir.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311141B4-0FBD-4714-842D-BABFEDFB1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98061"/>
            <a:ext cx="5200093" cy="7457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7200" y="-225874"/>
            <a:ext cx="12961513" cy="10512874"/>
          </a:xfrm>
          <a:prstGeom prst="rect">
            <a:avLst/>
          </a:prstGeom>
          <a:solidFill>
            <a:srgbClr val="CCED00"/>
          </a:solidFill>
        </p:spPr>
      </p:sp>
      <p:grpSp>
        <p:nvGrpSpPr>
          <p:cNvPr id="3" name="Group 3"/>
          <p:cNvGrpSpPr/>
          <p:nvPr/>
        </p:nvGrpSpPr>
        <p:grpSpPr>
          <a:xfrm>
            <a:off x="762000" y="952500"/>
            <a:ext cx="9906000" cy="7893699"/>
            <a:chOff x="-21904" y="66674"/>
            <a:chExt cx="13885095" cy="4815771"/>
          </a:xfrm>
        </p:grpSpPr>
        <p:sp>
          <p:nvSpPr>
            <p:cNvPr id="4" name="AutoShape 4"/>
            <p:cNvSpPr/>
            <p:nvPr/>
          </p:nvSpPr>
          <p:spPr>
            <a:xfrm>
              <a:off x="0" y="4869717"/>
              <a:ext cx="8802599" cy="12728"/>
            </a:xfrm>
            <a:prstGeom prst="rect">
              <a:avLst/>
            </a:prstGeom>
            <a:solidFill>
              <a:srgbClr val="1B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3" y="66674"/>
              <a:ext cx="8802599" cy="2428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tr-TR" sz="4400" dirty="0">
                  <a:solidFill>
                    <a:srgbClr val="1B1A1A"/>
                  </a:solidFill>
                  <a:latin typeface="+mj-lt"/>
                </a:rPr>
                <a:t>Başvuru İşlemleri</a:t>
              </a:r>
            </a:p>
            <a:p>
              <a:pPr>
                <a:lnSpc>
                  <a:spcPts val="7700"/>
                </a:lnSpc>
              </a:pPr>
              <a:endParaRPr lang="en-US" sz="3200" dirty="0">
                <a:solidFill>
                  <a:srgbClr val="1B1A1A"/>
                </a:solidFill>
                <a:latin typeface="Muli Black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1904" y="1889942"/>
              <a:ext cx="13885095" cy="2891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2800" dirty="0"/>
                <a:t>* Lise Öğrencileri Kutup Araştırma Projeleri Yarışması Proje Rehberine göre hazırlanan ve tamamlanan projelerin başvuruları </a:t>
              </a:r>
              <a:r>
                <a:rPr lang="tr-TR" sz="2800" dirty="0" smtClean="0">
                  <a:solidFill>
                    <a:srgbClr val="C00000"/>
                  </a:solidFill>
                </a:rPr>
                <a:t>15 Aralık </a:t>
              </a:r>
              <a:r>
                <a:rPr lang="tr-TR" sz="2800" dirty="0" smtClean="0">
                  <a:solidFill>
                    <a:srgbClr val="C00000"/>
                  </a:solidFill>
                </a:rPr>
                <a:t>2021 </a:t>
              </a:r>
              <a:r>
                <a:rPr lang="tr-TR" sz="2800" dirty="0"/>
                <a:t>tarihinde başlar,  </a:t>
              </a:r>
              <a:r>
                <a:rPr lang="tr-TR" sz="2800" dirty="0" smtClean="0">
                  <a:solidFill>
                    <a:srgbClr val="C00000"/>
                  </a:solidFill>
                </a:rPr>
                <a:t>11 Mayıs 2022 </a:t>
              </a:r>
              <a:r>
                <a:rPr lang="tr-TR" sz="2800" dirty="0"/>
                <a:t>tarihinde, saat 17.30’da sona erer. </a:t>
              </a:r>
            </a:p>
            <a:p>
              <a:endParaRPr lang="tr-TR" sz="2800" dirty="0"/>
            </a:p>
            <a:p>
              <a:r>
                <a:rPr lang="tr-TR" sz="2800" dirty="0"/>
                <a:t>* Başvurular </a:t>
              </a:r>
              <a:r>
                <a:rPr lang="tr-TR" sz="2800" dirty="0">
                  <a:solidFill>
                    <a:srgbClr val="0070C0"/>
                  </a:solidFill>
                </a:rPr>
                <a:t>https://e-bideb.tubitak.gov.tr </a:t>
              </a:r>
              <a:r>
                <a:rPr lang="tr-TR" sz="2800" dirty="0"/>
                <a:t>adresinden çevrimiçi olarak yapılır.</a:t>
              </a:r>
            </a:p>
            <a:p>
              <a:endParaRPr lang="tr-TR" sz="2800" dirty="0"/>
            </a:p>
            <a:p>
              <a:r>
                <a:rPr lang="tr-TR" sz="2800" dirty="0"/>
                <a:t>* Başvurusu yapılacak projede yer alan tüm öğrencilerin ve varsa danışmanın </a:t>
              </a:r>
              <a:r>
                <a:rPr lang="tr-TR" sz="2800" dirty="0" err="1"/>
                <a:t>ARBİS’e</a:t>
              </a:r>
              <a:r>
                <a:rPr lang="tr-TR" sz="2800" dirty="0"/>
                <a:t> kayıtlı olması gerekir. (</a:t>
              </a:r>
              <a:r>
                <a:rPr lang="tr-TR" sz="2800" dirty="0">
                  <a:solidFill>
                    <a:srgbClr val="0070C0"/>
                  </a:solidFill>
                </a:rPr>
                <a:t>Bkz. https://</a:t>
              </a:r>
              <a:r>
                <a:rPr lang="tr-TR" sz="2800" dirty="0"/>
                <a:t>arbis.tubitak.gov.tr</a:t>
              </a:r>
              <a:r>
                <a:rPr lang="tr-TR" sz="2800" dirty="0">
                  <a:solidFill>
                    <a:srgbClr val="0070C0"/>
                  </a:solidFill>
                </a:rPr>
                <a:t>)</a:t>
              </a:r>
              <a:endParaRPr lang="en-US" sz="2800" dirty="0">
                <a:solidFill>
                  <a:srgbClr val="1B1A1A"/>
                </a:solidFill>
                <a:latin typeface="Muli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33900"/>
              <a:ext cx="8802599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32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F0AFF939-C056-49B4-A98F-E5D2F95C5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38" y="-225874"/>
            <a:ext cx="7298264" cy="10512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9404" y="2400300"/>
            <a:ext cx="10820394" cy="7876728"/>
            <a:chOff x="-672539" y="28575"/>
            <a:chExt cx="6829140" cy="6169381"/>
          </a:xfrm>
        </p:grpSpPr>
        <p:sp>
          <p:nvSpPr>
            <p:cNvPr id="3" name="AutoShape 3"/>
            <p:cNvSpPr/>
            <p:nvPr/>
          </p:nvSpPr>
          <p:spPr>
            <a:xfrm>
              <a:off x="0" y="1753234"/>
              <a:ext cx="6156601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672539" y="2190728"/>
              <a:ext cx="6829140" cy="4007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3200" u="sng" dirty="0">
                  <a:solidFill>
                    <a:schemeClr val="bg1"/>
                  </a:solidFill>
                </a:rPr>
                <a:t>Başvuruda ;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tr-TR" sz="2800" dirty="0">
                  <a:solidFill>
                    <a:schemeClr val="bg1"/>
                  </a:solidFill>
                </a:rPr>
                <a:t>Proje çalışması, programın web sayfasında bulunan şablon kullanılarak hazırlanır ve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tr-TR" sz="2800" dirty="0">
                  <a:solidFill>
                    <a:schemeClr val="bg1"/>
                  </a:solidFill>
                </a:rPr>
                <a:t>tek bir dosya halinde PDF formatında sisteme yüklenir. </a:t>
              </a:r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özeti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az</a:t>
              </a:r>
              <a:r>
                <a:rPr lang="en-US" sz="2800" dirty="0">
                  <a:solidFill>
                    <a:schemeClr val="bg1"/>
                  </a:solidFill>
                </a:rPr>
                <a:t> 150,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fazla</a:t>
              </a:r>
              <a:r>
                <a:rPr lang="en-US" sz="2800" dirty="0">
                  <a:solidFill>
                    <a:schemeClr val="bg1"/>
                  </a:solidFill>
                </a:rPr>
                <a:t> 250 </a:t>
              </a:r>
              <a:r>
                <a:rPr lang="en-US" sz="2800" dirty="0" err="1">
                  <a:solidFill>
                    <a:schemeClr val="bg1"/>
                  </a:solidFill>
                </a:rPr>
                <a:t>kelime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raporu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az</a:t>
              </a:r>
              <a:r>
                <a:rPr lang="en-US" sz="2800" dirty="0">
                  <a:solidFill>
                    <a:schemeClr val="bg1"/>
                  </a:solidFill>
                </a:rPr>
                <a:t> 2,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fazla</a:t>
              </a:r>
              <a:r>
                <a:rPr lang="en-US" sz="2800" dirty="0">
                  <a:solidFill>
                    <a:schemeClr val="bg1"/>
                  </a:solidFill>
                </a:rPr>
                <a:t> 20 </a:t>
              </a:r>
              <a:r>
                <a:rPr lang="en-US" sz="2800" dirty="0" err="1">
                  <a:solidFill>
                    <a:schemeClr val="bg1"/>
                  </a:solidFill>
                </a:rPr>
                <a:t>sayfa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olmalıdır</a:t>
              </a:r>
              <a:r>
                <a:rPr lang="en-US" sz="2800" dirty="0">
                  <a:solidFill>
                    <a:schemeClr val="bg1"/>
                  </a:solidFill>
                </a:rPr>
                <a:t>.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raporu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dışında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kalan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belgeler</a:t>
              </a:r>
              <a:r>
                <a:rPr lang="en-US" sz="2800" dirty="0">
                  <a:solidFill>
                    <a:schemeClr val="bg1"/>
                  </a:solidFill>
                </a:rPr>
                <a:t> (</a:t>
              </a:r>
              <a:r>
                <a:rPr lang="en-US" sz="2800" dirty="0" err="1">
                  <a:solidFill>
                    <a:schemeClr val="bg1"/>
                  </a:solidFill>
                </a:rPr>
                <a:t>bilimsel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etik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formu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izin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belgeleri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fotoğraf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anket</a:t>
              </a:r>
              <a:r>
                <a:rPr lang="en-US" sz="2800" dirty="0">
                  <a:solidFill>
                    <a:schemeClr val="bg1"/>
                  </a:solidFill>
                </a:rPr>
                <a:t> vb.) </a:t>
              </a:r>
              <a:r>
                <a:rPr lang="en-US" sz="2800" dirty="0" err="1">
                  <a:solidFill>
                    <a:schemeClr val="bg1"/>
                  </a:solidFill>
                </a:rPr>
                <a:t>sistemde</a:t>
              </a:r>
              <a:r>
                <a:rPr lang="en-US" sz="2800" dirty="0">
                  <a:solidFill>
                    <a:schemeClr val="bg1"/>
                  </a:solidFill>
                </a:rPr>
                <a:t> EK BELGELER </a:t>
              </a:r>
              <a:r>
                <a:rPr lang="en-US" sz="2800" dirty="0" err="1">
                  <a:solidFill>
                    <a:schemeClr val="bg1"/>
                  </a:solidFill>
                </a:rPr>
                <a:t>kısmına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yüklenir</a:t>
              </a:r>
              <a:r>
                <a:rPr lang="en-US" sz="2800" dirty="0">
                  <a:solidFill>
                    <a:schemeClr val="bg1"/>
                  </a:solidFill>
                </a:rPr>
                <a:t>. </a:t>
              </a:r>
              <a:endParaRPr lang="tr-TR" sz="2800" dirty="0">
                <a:solidFill>
                  <a:schemeClr val="bg1"/>
                </a:solidFill>
              </a:endParaRPr>
            </a:p>
            <a:p>
              <a:r>
                <a:rPr lang="tr-TR" sz="2800" dirty="0">
                  <a:solidFill>
                    <a:schemeClr val="bg1"/>
                  </a:solidFill>
                </a:rPr>
                <a:t>   - Projeye ait video kaydı sisteme eklenebilir. Video eklenmesi zorunlu değildir. Videonun boyutu 10 MB’ı geçmemeli ve FLV formatında olmalıdır. </a:t>
              </a:r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tr-TR" sz="2800" dirty="0">
                <a:solidFill>
                  <a:schemeClr val="bg1"/>
                </a:solidFill>
              </a:endParaRPr>
            </a:p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6156601" cy="331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3000" dirty="0">
                <a:solidFill>
                  <a:srgbClr val="FFFFFF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095375"/>
            <a:ext cx="8115300" cy="8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tr-TR" sz="5400" dirty="0">
                <a:solidFill>
                  <a:srgbClr val="FFFFFF"/>
                </a:solidFill>
                <a:latin typeface="Muli Black Bold"/>
              </a:rPr>
              <a:t>Başvuruda Neler Yapılır?</a:t>
            </a:r>
            <a:endParaRPr lang="en-US" sz="5400" dirty="0">
              <a:solidFill>
                <a:srgbClr val="FFFFFF"/>
              </a:solidFill>
              <a:latin typeface="Muli Black Bold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629397" y="1981925"/>
            <a:ext cx="10820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sz="2800" dirty="0">
              <a:solidFill>
                <a:prstClr val="white"/>
              </a:solidFill>
            </a:endParaRPr>
          </a:p>
          <a:p>
            <a:pPr lvl="0"/>
            <a:r>
              <a:rPr lang="tr-TR" sz="2800" dirty="0">
                <a:solidFill>
                  <a:prstClr val="white"/>
                </a:solidFill>
              </a:rPr>
              <a:t>*Birden fazla öğrenci tarafından hazırlanan projelerde başvuru sistemine bir öğrenci giriş yapar ve diğer öğrenci/öğrenciler ile varsa danışman bilgilerini kendi bilgileriyle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tr-TR" sz="2800" dirty="0">
                <a:solidFill>
                  <a:prstClr val="white"/>
                </a:solidFill>
              </a:rPr>
              <a:t>birlikte sisteme ekler. </a:t>
            </a:r>
          </a:p>
          <a:p>
            <a:pPr lvl="0"/>
            <a:r>
              <a:rPr lang="tr-TR" sz="2800" dirty="0">
                <a:solidFill>
                  <a:prstClr val="white"/>
                </a:solidFill>
              </a:rPr>
              <a:t>*Öğrenci/öğrencilerin son altı ay içinde çekilmiş vesikalık fotoğrafları sisteme yüklenir.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0479F7B-552E-4EB2-ABD6-F0485FA63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43301"/>
            <a:ext cx="4648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312872" y="4071887"/>
            <a:ext cx="14917727" cy="711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tr-TR" sz="5000" dirty="0">
                <a:solidFill>
                  <a:srgbClr val="1B1A1A"/>
                </a:solidFill>
                <a:latin typeface="Muli Bold"/>
              </a:rPr>
              <a:t> </a:t>
            </a:r>
            <a:endParaRPr lang="en-US" sz="5000" dirty="0">
              <a:solidFill>
                <a:srgbClr val="1B1A1A"/>
              </a:solidFill>
              <a:latin typeface="Muli Bold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838200" y="2605948"/>
            <a:ext cx="762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/>
              <a:t>	Lise </a:t>
            </a:r>
            <a:r>
              <a:rPr lang="en-US" sz="3600" dirty="0" err="1"/>
              <a:t>öğrenimine</a:t>
            </a:r>
            <a:r>
              <a:rPr lang="en-US" sz="3600" dirty="0"/>
              <a:t> </a:t>
            </a:r>
            <a:r>
              <a:rPr lang="en-US" sz="3600" dirty="0" err="1"/>
              <a:t>devam</a:t>
            </a:r>
            <a:r>
              <a:rPr lang="en-US" sz="3600" dirty="0"/>
              <a:t> </a:t>
            </a:r>
            <a:r>
              <a:rPr lang="en-US" sz="3600" dirty="0" err="1"/>
              <a:t>etmekte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öğrencileri</a:t>
            </a:r>
            <a:r>
              <a:rPr lang="en-US" sz="3600" dirty="0"/>
              <a:t> </a:t>
            </a:r>
            <a:r>
              <a:rPr lang="en-US" sz="3600" dirty="0" err="1"/>
              <a:t>Antarktika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Arktik</a:t>
            </a:r>
            <a:r>
              <a:rPr lang="en-US" sz="3600" dirty="0"/>
              <a:t> </a:t>
            </a:r>
            <a:r>
              <a:rPr lang="en-US" sz="3600" dirty="0" err="1"/>
              <a:t>bölgelerde</a:t>
            </a:r>
            <a:r>
              <a:rPr lang="en-US" sz="3600" dirty="0"/>
              <a:t> </a:t>
            </a:r>
            <a:r>
              <a:rPr lang="en-US" sz="3600" dirty="0" err="1"/>
              <a:t>kutup</a:t>
            </a:r>
            <a:r>
              <a:rPr lang="en-US" sz="3600" dirty="0"/>
              <a:t> </a:t>
            </a:r>
            <a:r>
              <a:rPr lang="en-US" sz="3600" dirty="0" err="1"/>
              <a:t>bilimleri</a:t>
            </a:r>
            <a:r>
              <a:rPr lang="en-US" sz="3600" dirty="0"/>
              <a:t> </a:t>
            </a:r>
            <a:r>
              <a:rPr lang="en-US" sz="3600" dirty="0" err="1"/>
              <a:t>konusunda</a:t>
            </a:r>
            <a:r>
              <a:rPr lang="en-US" sz="3600" dirty="0"/>
              <a:t> </a:t>
            </a:r>
            <a:r>
              <a:rPr lang="en-US" sz="3600" dirty="0" err="1"/>
              <a:t>çalışmalar</a:t>
            </a:r>
            <a:r>
              <a:rPr lang="en-US" sz="3600" dirty="0"/>
              <a:t> </a:t>
            </a:r>
            <a:r>
              <a:rPr lang="en-US" sz="3600" dirty="0" err="1"/>
              <a:t>yapmaya</a:t>
            </a:r>
            <a:r>
              <a:rPr lang="en-US" sz="3600" dirty="0"/>
              <a:t> </a:t>
            </a:r>
            <a:r>
              <a:rPr lang="en-US" sz="3600" dirty="0" err="1"/>
              <a:t>teşvik</a:t>
            </a:r>
            <a:r>
              <a:rPr lang="en-US" sz="3600" dirty="0"/>
              <a:t> </a:t>
            </a:r>
            <a:r>
              <a:rPr lang="en-US" sz="3600" dirty="0" err="1"/>
              <a:t>etme</a:t>
            </a:r>
            <a:r>
              <a:rPr lang="en-US" sz="3600" dirty="0"/>
              <a:t> 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kutup</a:t>
            </a:r>
            <a:r>
              <a:rPr lang="en-US" sz="3600" dirty="0"/>
              <a:t> </a:t>
            </a:r>
            <a:r>
              <a:rPr lang="en-US" sz="3600" dirty="0" err="1"/>
              <a:t>bilimleri</a:t>
            </a:r>
            <a:r>
              <a:rPr lang="en-US" sz="3600" dirty="0"/>
              <a:t> </a:t>
            </a:r>
            <a:r>
              <a:rPr lang="en-US" sz="3600" dirty="0" err="1"/>
              <a:t>alanında</a:t>
            </a:r>
            <a:r>
              <a:rPr lang="en-US" sz="3600" dirty="0"/>
              <a:t> </a:t>
            </a:r>
            <a:r>
              <a:rPr lang="en-US" sz="3600" dirty="0" err="1"/>
              <a:t>araştırmalar</a:t>
            </a:r>
            <a:r>
              <a:rPr lang="en-US" sz="3600" dirty="0"/>
              <a:t> </a:t>
            </a:r>
            <a:r>
              <a:rPr lang="en-US" sz="3600" dirty="0" err="1"/>
              <a:t>yapmaya</a:t>
            </a:r>
            <a:r>
              <a:rPr lang="en-US" sz="3600" dirty="0"/>
              <a:t> </a:t>
            </a:r>
            <a:r>
              <a:rPr lang="en-US" sz="3600" dirty="0" err="1"/>
              <a:t>yönlendirme</a:t>
            </a:r>
            <a:r>
              <a:rPr lang="en-US" sz="3600" dirty="0"/>
              <a:t> </a:t>
            </a:r>
            <a:r>
              <a:rPr lang="en-US" sz="3600" dirty="0" err="1"/>
              <a:t>amacıyla</a:t>
            </a:r>
            <a:r>
              <a:rPr lang="tr-TR" sz="3600" dirty="0"/>
              <a:t> bu yıl ilk defa düzenlenen yarışmada;</a:t>
            </a:r>
          </a:p>
          <a:p>
            <a:endParaRPr lang="en-US" sz="3600" dirty="0"/>
          </a:p>
        </p:txBody>
      </p:sp>
      <p:grpSp>
        <p:nvGrpSpPr>
          <p:cNvPr id="19" name="Group 3"/>
          <p:cNvGrpSpPr/>
          <p:nvPr/>
        </p:nvGrpSpPr>
        <p:grpSpPr>
          <a:xfrm>
            <a:off x="0" y="1046936"/>
            <a:ext cx="8458200" cy="1429564"/>
            <a:chOff x="0" y="0"/>
            <a:chExt cx="5663046" cy="1040880"/>
          </a:xfrm>
        </p:grpSpPr>
        <p:sp>
          <p:nvSpPr>
            <p:cNvPr id="20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21" name="TextBox 5"/>
            <p:cNvSpPr txBox="1"/>
            <p:nvPr/>
          </p:nvSpPr>
          <p:spPr>
            <a:xfrm>
              <a:off x="414904" y="402716"/>
              <a:ext cx="4863051" cy="3297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4000" b="1" dirty="0">
                  <a:solidFill>
                    <a:srgbClr val="1B1A1A"/>
                  </a:solidFill>
                  <a:latin typeface="+mj-lt"/>
                </a:rPr>
                <a:t>Yarışma Kategorileri</a:t>
              </a:r>
              <a:endParaRPr lang="en-US" sz="40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0E9A8FF-D179-41D4-84AA-0670ED7FC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7" y="3238500"/>
            <a:ext cx="8915400" cy="272828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595295F3-6619-43DE-B987-2D66BA75FBE1}"/>
              </a:ext>
            </a:extLst>
          </p:cNvPr>
          <p:cNvSpPr txBox="1"/>
          <p:nvPr/>
        </p:nvSpPr>
        <p:spPr>
          <a:xfrm>
            <a:off x="8541326" y="6134099"/>
            <a:ext cx="85274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 Bilimleri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*Fiziki Bilimler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*Canlı Bilimleri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Sosyal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Beşeri Bilimler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olmak üzere dört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 alan yer almaktadır.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5" name="Group 3"/>
          <p:cNvGrpSpPr/>
          <p:nvPr/>
        </p:nvGrpSpPr>
        <p:grpSpPr>
          <a:xfrm>
            <a:off x="0" y="1046936"/>
            <a:ext cx="5715000" cy="780660"/>
            <a:chOff x="0" y="0"/>
            <a:chExt cx="5663046" cy="1040880"/>
          </a:xfrm>
        </p:grpSpPr>
        <p:sp>
          <p:nvSpPr>
            <p:cNvPr id="6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7" name="TextBox 5"/>
            <p:cNvSpPr txBox="1"/>
            <p:nvPr/>
          </p:nvSpPr>
          <p:spPr>
            <a:xfrm>
              <a:off x="406401" y="244215"/>
              <a:ext cx="486305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600" b="1" dirty="0">
                  <a:solidFill>
                    <a:srgbClr val="1B1A1A"/>
                  </a:solidFill>
                  <a:latin typeface="+mj-lt"/>
                </a:rPr>
                <a:t>TEMATİK ALANLAR</a:t>
              </a:r>
              <a:endParaRPr lang="en-US" sz="36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sp>
        <p:nvSpPr>
          <p:cNvPr id="8" name="Alt Başlık 7">
            <a:extLst>
              <a:ext uri="{FF2B5EF4-FFF2-40B4-BE49-F238E27FC236}">
                <a16:creationId xmlns="" xmlns:a16="http://schemas.microsoft.com/office/drawing/2014/main" id="{9DB6B056-3866-48FD-9726-2ECF0EDD6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025DAA5-FE9B-467C-A73B-B59B87E28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9" y="3390900"/>
            <a:ext cx="12543871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05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39200" y="0"/>
            <a:ext cx="9448800" cy="10287000"/>
          </a:xfrm>
          <a:prstGeom prst="rect">
            <a:avLst/>
          </a:prstGeom>
          <a:solidFill>
            <a:srgbClr val="1B1A1A"/>
          </a:solid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447800" y="1333501"/>
            <a:ext cx="4802609" cy="380999"/>
            <a:chOff x="-101600" y="-1089025"/>
            <a:chExt cx="6403478" cy="2193569"/>
          </a:xfrm>
        </p:grpSpPr>
        <p:sp>
          <p:nvSpPr>
            <p:cNvPr id="5" name="AutoShape 5"/>
            <p:cNvSpPr/>
            <p:nvPr/>
          </p:nvSpPr>
          <p:spPr>
            <a:xfrm>
              <a:off x="0" y="1091584"/>
              <a:ext cx="6301878" cy="12960"/>
            </a:xfrm>
            <a:prstGeom prst="rect">
              <a:avLst/>
            </a:prstGeom>
            <a:solidFill>
              <a:srgbClr val="1B1A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101600" y="-1089025"/>
              <a:ext cx="6301878" cy="60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4000" b="1" dirty="0">
                  <a:solidFill>
                    <a:srgbClr val="1B1A1A"/>
                  </a:solidFill>
                  <a:latin typeface="+mj-lt"/>
                </a:rPr>
                <a:t> </a:t>
              </a:r>
              <a:r>
                <a:rPr lang="tr-TR" sz="4000" b="1" dirty="0">
                  <a:solidFill>
                    <a:srgbClr val="1B1A1A"/>
                  </a:solidFill>
                  <a:latin typeface="+mj-lt"/>
                </a:rPr>
                <a:t>Çağrı Takvimi</a:t>
              </a:r>
              <a:endParaRPr lang="en-US" sz="40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34600" y="2247900"/>
            <a:ext cx="7683985" cy="2729302"/>
            <a:chOff x="0" y="28575"/>
            <a:chExt cx="8060400" cy="2579377"/>
          </a:xfrm>
        </p:grpSpPr>
        <p:sp>
          <p:nvSpPr>
            <p:cNvPr id="9" name="AutoShape 9"/>
            <p:cNvSpPr/>
            <p:nvPr/>
          </p:nvSpPr>
          <p:spPr>
            <a:xfrm>
              <a:off x="0" y="1091584"/>
              <a:ext cx="6301878" cy="1296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488103"/>
              <a:ext cx="8060400" cy="11198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2800" dirty="0">
                <a:solidFill>
                  <a:schemeClr val="bg1"/>
                </a:solidFill>
                <a:latin typeface="Muli Regular"/>
              </a:endParaRPr>
            </a:p>
            <a:p>
              <a:endParaRPr lang="tr-TR" sz="3200" dirty="0">
                <a:solidFill>
                  <a:schemeClr val="bg1"/>
                </a:solidFill>
              </a:endParaRPr>
            </a:p>
            <a:p>
              <a:pPr>
                <a:lnSpc>
                  <a:spcPts val="2700"/>
                </a:lnSpc>
              </a:pPr>
              <a:endParaRPr lang="en-US" sz="2800" dirty="0">
                <a:solidFill>
                  <a:schemeClr val="bg1"/>
                </a:solidFill>
                <a:latin typeface="Muli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6301878" cy="369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400" dirty="0">
                <a:solidFill>
                  <a:srgbClr val="FF0000"/>
                </a:solidFill>
                <a:latin typeface="Muli Bold"/>
              </a:endParaRPr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990600" y="24765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Yarışma için yılda bir kez başvuru alınır. Yarışma kapsamında ön değerlendirme</a:t>
            </a:r>
          </a:p>
          <a:p>
            <a:r>
              <a:rPr lang="tr-TR" sz="3600" dirty="0"/>
              <a:t>yapılır ve ön değerlendirme neticesinde yarışma sergisi düzenlenir.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91100"/>
            <a:ext cx="16992600" cy="482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19200" y="1230097"/>
            <a:ext cx="99060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tr-TR" sz="3600" dirty="0">
                <a:solidFill>
                  <a:srgbClr val="92D050"/>
                </a:solidFill>
                <a:latin typeface="+mj-lt"/>
              </a:rPr>
              <a:t>Projenin Elenmesine Neden Olabilecek</a:t>
            </a:r>
            <a:r>
              <a:rPr lang="tr-TR" sz="3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tr-TR" sz="3600" dirty="0">
                <a:solidFill>
                  <a:srgbClr val="92D050"/>
                </a:solidFill>
                <a:latin typeface="+mj-lt"/>
              </a:rPr>
              <a:t>Hususlar</a:t>
            </a:r>
            <a:endParaRPr lang="en-US" sz="3600" dirty="0">
              <a:solidFill>
                <a:srgbClr val="92D050"/>
              </a:solidFill>
              <a:latin typeface="+mj-l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19200" y="2290486"/>
            <a:ext cx="6403955" cy="3305632"/>
            <a:chOff x="0" y="66675"/>
            <a:chExt cx="8538607" cy="4407508"/>
          </a:xfrm>
        </p:grpSpPr>
        <p:sp>
          <p:nvSpPr>
            <p:cNvPr id="6" name="AutoShape 6"/>
            <p:cNvSpPr/>
            <p:nvPr/>
          </p:nvSpPr>
          <p:spPr>
            <a:xfrm>
              <a:off x="0" y="3399291"/>
              <a:ext cx="8538607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538607" cy="131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endParaRPr lang="en-US" sz="7000" dirty="0">
                <a:solidFill>
                  <a:srgbClr val="FFFFFF"/>
                </a:solidFill>
                <a:latin typeface="Muli Black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054324"/>
              <a:ext cx="853860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tr-TR" sz="1800" dirty="0">
                  <a:solidFill>
                    <a:srgbClr val="FFFFFF"/>
                  </a:solidFill>
                  <a:latin typeface="Muli Regular"/>
                </a:rPr>
                <a:t> </a:t>
              </a: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32" name="Dikdörtgen 31"/>
          <p:cNvSpPr/>
          <p:nvPr/>
        </p:nvSpPr>
        <p:spPr>
          <a:xfrm>
            <a:off x="1143000" y="5438671"/>
            <a:ext cx="998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Takım halinde yarışmaya katılan öğrencilerin sergiye davet edilmeleri durumunda, sergide ve sunumda tüm öğrencilerin bulunması zorunludur, aksi halde proje yarışmadan elenir. 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1143000" y="2353986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1EA8DCF0-C45E-433F-8183-8B1078290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53290"/>
            <a:ext cx="883920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304800" y="1409700"/>
            <a:ext cx="102870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2800" b="1" dirty="0">
                  <a:solidFill>
                    <a:srgbClr val="1B1A1A"/>
                  </a:solidFill>
                  <a:latin typeface="Muli Bold"/>
                </a:rPr>
                <a:t>Ön Değerlendirmede Dikkate Alınan Kriterler </a:t>
              </a:r>
              <a:endParaRPr lang="en-US" sz="2800" b="1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47800" y="3162300"/>
            <a:ext cx="8229600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1.Özgünlük ve yaratıcılık</a:t>
            </a:r>
          </a:p>
          <a:p>
            <a:r>
              <a:rPr lang="tr-TR" sz="2800" dirty="0">
                <a:solidFill>
                  <a:schemeClr val="bg1"/>
                </a:solidFill>
              </a:rPr>
              <a:t>2. Bilimsel yöntem</a:t>
            </a:r>
          </a:p>
          <a:p>
            <a:r>
              <a:rPr lang="tr-TR" sz="2800" dirty="0">
                <a:solidFill>
                  <a:schemeClr val="bg1"/>
                </a:solidFill>
              </a:rPr>
              <a:t>3. Kaynak taraması</a:t>
            </a:r>
          </a:p>
          <a:p>
            <a:r>
              <a:rPr lang="tr-TR" sz="2800" dirty="0">
                <a:solidFill>
                  <a:schemeClr val="bg1"/>
                </a:solidFill>
              </a:rPr>
              <a:t>4. Sonuç ve öneriler</a:t>
            </a:r>
          </a:p>
          <a:p>
            <a:r>
              <a:rPr lang="tr-TR" sz="2800" dirty="0">
                <a:solidFill>
                  <a:schemeClr val="bg1"/>
                </a:solidFill>
              </a:rPr>
              <a:t>5. Uygulanabilirlik</a:t>
            </a:r>
          </a:p>
          <a:p>
            <a:r>
              <a:rPr lang="tr-TR" sz="2800" dirty="0">
                <a:solidFill>
                  <a:schemeClr val="bg1"/>
                </a:solidFill>
              </a:rPr>
              <a:t>6. Bilimsel etik</a:t>
            </a:r>
          </a:p>
          <a:p>
            <a:r>
              <a:rPr lang="tr-TR" sz="2800" dirty="0">
                <a:solidFill>
                  <a:schemeClr val="bg1"/>
                </a:solidFill>
              </a:rPr>
              <a:t>7. Özümseme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en-US" sz="2800" dirty="0">
              <a:solidFill>
                <a:schemeClr val="bg1"/>
              </a:solidFill>
              <a:latin typeface="Muli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832</Words>
  <Application>Microsoft Office PowerPoint</Application>
  <PresentationFormat>Özel</PresentationFormat>
  <Paragraphs>122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Muli Black Bold</vt:lpstr>
      <vt:lpstr>Muli Regular Bold</vt:lpstr>
      <vt:lpstr>Muli Regular</vt:lpstr>
      <vt:lpstr>Muli Bold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Ferit ARSLAN</dc:creator>
  <cp:lastModifiedBy>ronaldinho424</cp:lastModifiedBy>
  <cp:revision>75</cp:revision>
  <dcterms:created xsi:type="dcterms:W3CDTF">2006-08-16T00:00:00Z</dcterms:created>
  <dcterms:modified xsi:type="dcterms:W3CDTF">2021-12-02T11:53:39Z</dcterms:modified>
  <dc:identifier>DAEPGfFSANE</dc:identifier>
</cp:coreProperties>
</file>