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79" r:id="rId7"/>
    <p:sldId id="261" r:id="rId8"/>
    <p:sldId id="263" r:id="rId9"/>
    <p:sldId id="267" r:id="rId10"/>
    <p:sldId id="280" r:id="rId11"/>
    <p:sldId id="281" r:id="rId12"/>
    <p:sldId id="273" r:id="rId13"/>
    <p:sldId id="274" r:id="rId14"/>
    <p:sldId id="282" r:id="rId15"/>
    <p:sldId id="283" r:id="rId16"/>
    <p:sldId id="284" r:id="rId17"/>
    <p:sldId id="285" r:id="rId18"/>
  </p:sldIdLst>
  <p:sldSz cx="18288000" cy="10287000"/>
  <p:notesSz cx="6858000" cy="9144000"/>
  <p:embeddedFontLst>
    <p:embeddedFont>
      <p:font typeface="Calibri" pitchFamily="34" charset="0"/>
      <p:regular r:id="rId19"/>
      <p:bold r:id="rId20"/>
      <p:italic r:id="rId21"/>
      <p:boldItalic r:id="rId22"/>
    </p:embeddedFont>
    <p:embeddedFont>
      <p:font typeface="Muli Regular Bold" charset="-94"/>
      <p:regular r:id="rId23"/>
    </p:embeddedFont>
    <p:embeddedFont>
      <p:font typeface="Muli Regular" charset="-94"/>
      <p:regular r:id="rId24"/>
    </p:embeddedFont>
    <p:embeddedFont>
      <p:font typeface="Muli Bold" charset="-9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8" d="100"/>
          <a:sy n="28" d="100"/>
        </p:scale>
        <p:origin x="-1776"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xmlns="" id="{749D2120-9254-41B8-9255-A351B98DDD5D}"/>
              </a:ext>
            </a:extLst>
          </p:cNvPr>
          <p:cNvSpPr/>
          <p:nvPr/>
        </p:nvSpPr>
        <p:spPr>
          <a:xfrm>
            <a:off x="1457325" y="641354"/>
            <a:ext cx="12573000" cy="2123658"/>
          </a:xfrm>
          <a:prstGeom prst="rect">
            <a:avLst/>
          </a:prstGeom>
        </p:spPr>
        <p:txBody>
          <a:bodyPr wrap="square">
            <a:spAutoFit/>
          </a:bodyPr>
          <a:lstStyle/>
          <a:p>
            <a:r>
              <a:rPr lang="tr-TR" sz="6600" b="1" dirty="0"/>
              <a:t>                              ANKARA</a:t>
            </a:r>
          </a:p>
          <a:p>
            <a:pPr algn="r"/>
            <a:r>
              <a:rPr lang="tr-TR" sz="6600" b="1" dirty="0"/>
              <a:t>İL MİLLİ EĞİTİM MÜDÜRLÜĞÜ</a:t>
            </a:r>
          </a:p>
        </p:txBody>
      </p:sp>
      <p:grpSp>
        <p:nvGrpSpPr>
          <p:cNvPr id="3" name="Group 3"/>
          <p:cNvGrpSpPr/>
          <p:nvPr/>
        </p:nvGrpSpPr>
        <p:grpSpPr>
          <a:xfrm>
            <a:off x="2057400" y="4007395"/>
            <a:ext cx="13256258" cy="3694840"/>
            <a:chOff x="0" y="0"/>
            <a:chExt cx="17675011" cy="4926454"/>
          </a:xfrm>
        </p:grpSpPr>
        <p:sp>
          <p:nvSpPr>
            <p:cNvPr id="4" name="AutoShape 4"/>
            <p:cNvSpPr/>
            <p:nvPr/>
          </p:nvSpPr>
          <p:spPr>
            <a:xfrm>
              <a:off x="0" y="0"/>
              <a:ext cx="17675011" cy="4926454"/>
            </a:xfrm>
            <a:prstGeom prst="rect">
              <a:avLst/>
            </a:prstGeom>
            <a:solidFill>
              <a:srgbClr val="CCED00"/>
            </a:solidFill>
          </p:spPr>
        </p:sp>
        <p:sp>
          <p:nvSpPr>
            <p:cNvPr id="5" name="TextBox 5"/>
            <p:cNvSpPr txBox="1"/>
            <p:nvPr/>
          </p:nvSpPr>
          <p:spPr>
            <a:xfrm>
              <a:off x="745304" y="796352"/>
              <a:ext cx="16184403" cy="1692771"/>
            </a:xfrm>
            <a:prstGeom prst="rect">
              <a:avLst/>
            </a:prstGeom>
          </p:spPr>
          <p:txBody>
            <a:bodyPr lIns="0" tIns="0" rIns="0" bIns="0" rtlCol="0" anchor="t">
              <a:spAutoFit/>
            </a:bodyPr>
            <a:lstStyle/>
            <a:p>
              <a:pPr>
                <a:lnSpc>
                  <a:spcPts val="9900"/>
                </a:lnSpc>
              </a:pPr>
              <a:endParaRPr lang="en-US" sz="9000" dirty="0">
                <a:solidFill>
                  <a:srgbClr val="1B1A1A"/>
                </a:solidFill>
                <a:latin typeface="Muli Black Bold"/>
              </a:endParaRPr>
            </a:p>
          </p:txBody>
        </p:sp>
      </p:grpSp>
      <p:grpSp>
        <p:nvGrpSpPr>
          <p:cNvPr id="6" name="Group 6"/>
          <p:cNvGrpSpPr/>
          <p:nvPr/>
        </p:nvGrpSpPr>
        <p:grpSpPr>
          <a:xfrm>
            <a:off x="3581400" y="1181100"/>
            <a:ext cx="10154268" cy="943254"/>
            <a:chOff x="0" y="-28575"/>
            <a:chExt cx="7494561" cy="1257673"/>
          </a:xfrm>
        </p:grpSpPr>
        <p:sp>
          <p:nvSpPr>
            <p:cNvPr id="7" name="AutoShape 7"/>
            <p:cNvSpPr/>
            <p:nvPr/>
          </p:nvSpPr>
          <p:spPr>
            <a:xfrm>
              <a:off x="0" y="621849"/>
              <a:ext cx="7494561" cy="12785"/>
            </a:xfrm>
            <a:prstGeom prst="rect">
              <a:avLst/>
            </a:prstGeom>
            <a:solidFill>
              <a:srgbClr val="CCED00"/>
            </a:solidFill>
          </p:spPr>
        </p:sp>
        <p:sp>
          <p:nvSpPr>
            <p:cNvPr id="8" name="TextBox 8"/>
            <p:cNvSpPr txBox="1"/>
            <p:nvPr/>
          </p:nvSpPr>
          <p:spPr>
            <a:xfrm>
              <a:off x="0" y="-28575"/>
              <a:ext cx="7494561" cy="415156"/>
            </a:xfrm>
            <a:prstGeom prst="rect">
              <a:avLst/>
            </a:prstGeom>
          </p:spPr>
          <p:txBody>
            <a:bodyPr lIns="0" tIns="0" rIns="0" bIns="0" rtlCol="0" anchor="t">
              <a:spAutoFit/>
            </a:bodyPr>
            <a:lstStyle/>
            <a:p>
              <a:pPr>
                <a:lnSpc>
                  <a:spcPts val="2600"/>
                </a:lnSpc>
              </a:pPr>
              <a:endParaRPr lang="en-US" sz="2000" spc="60" dirty="0">
                <a:solidFill>
                  <a:srgbClr val="FFFFFF"/>
                </a:solidFill>
                <a:latin typeface="Muli Regular Bold"/>
              </a:endParaRPr>
            </a:p>
          </p:txBody>
        </p:sp>
        <p:sp>
          <p:nvSpPr>
            <p:cNvPr id="9" name="TextBox 9"/>
            <p:cNvSpPr txBox="1"/>
            <p:nvPr/>
          </p:nvSpPr>
          <p:spPr>
            <a:xfrm>
              <a:off x="0" y="887124"/>
              <a:ext cx="7494561" cy="341974"/>
            </a:xfrm>
            <a:prstGeom prst="rect">
              <a:avLst/>
            </a:prstGeom>
          </p:spPr>
          <p:txBody>
            <a:bodyPr lIns="0" tIns="0" rIns="0" bIns="0" rtlCol="0" anchor="t">
              <a:spAutoFit/>
            </a:bodyPr>
            <a:lstStyle/>
            <a:p>
              <a:pPr>
                <a:lnSpc>
                  <a:spcPts val="1980"/>
                </a:lnSpc>
              </a:pPr>
              <a:endParaRPr lang="en-US" sz="1800" dirty="0">
                <a:solidFill>
                  <a:srgbClr val="FFFFFF"/>
                </a:solidFill>
                <a:latin typeface="Muli Regular"/>
              </a:endParaRPr>
            </a:p>
          </p:txBody>
        </p:sp>
      </p:grpSp>
      <p:sp>
        <p:nvSpPr>
          <p:cNvPr id="11" name="Dikdörtgen 10"/>
          <p:cNvSpPr/>
          <p:nvPr/>
        </p:nvSpPr>
        <p:spPr>
          <a:xfrm>
            <a:off x="2286000" y="4802458"/>
            <a:ext cx="12154744" cy="2308324"/>
          </a:xfrm>
          <a:prstGeom prst="rect">
            <a:avLst/>
          </a:prstGeom>
        </p:spPr>
        <p:txBody>
          <a:bodyPr wrap="square">
            <a:spAutoFit/>
          </a:bodyPr>
          <a:lstStyle/>
          <a:p>
            <a:pPr algn="ctr"/>
            <a:r>
              <a:rPr lang="tr-TR" sz="4800" b="1" dirty="0"/>
              <a:t>2204-A LİSE ÖĞRENCİLERİ</a:t>
            </a:r>
          </a:p>
          <a:p>
            <a:pPr algn="ctr"/>
            <a:r>
              <a:rPr lang="tr-TR" sz="4800" b="1" dirty="0"/>
              <a:t>ARAŞTIRMA PROJELERİ</a:t>
            </a:r>
          </a:p>
          <a:p>
            <a:pPr algn="ctr"/>
            <a:r>
              <a:rPr lang="tr-TR" sz="4800" b="1" dirty="0"/>
              <a:t>YARIŞMASI</a:t>
            </a:r>
          </a:p>
        </p:txBody>
      </p:sp>
      <p:pic>
        <p:nvPicPr>
          <p:cNvPr id="14" name="Resim 13">
            <a:extLst>
              <a:ext uri="{FF2B5EF4-FFF2-40B4-BE49-F238E27FC236}">
                <a16:creationId xmlns:a16="http://schemas.microsoft.com/office/drawing/2014/main" xmlns="" id="{99D13C76-9A9F-48F1-B0D8-EE3AF390B37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440744" y="212110"/>
            <a:ext cx="3356273" cy="3311523"/>
          </a:xfrm>
          <a:prstGeom prst="rect">
            <a:avLst/>
          </a:prstGeom>
        </p:spPr>
      </p:pic>
      <p:pic>
        <p:nvPicPr>
          <p:cNvPr id="16" name="Resim 15">
            <a:extLst>
              <a:ext uri="{FF2B5EF4-FFF2-40B4-BE49-F238E27FC236}">
                <a16:creationId xmlns:a16="http://schemas.microsoft.com/office/drawing/2014/main" xmlns="" id="{BD1F43E9-2CBC-44C3-A37E-90847372287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7747" y="443686"/>
            <a:ext cx="2857899" cy="28483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9525000"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1409700" y="2781300"/>
            <a:ext cx="15087600" cy="7301999"/>
          </a:xfrm>
          <a:prstGeom prst="rect">
            <a:avLst/>
          </a:prstGeom>
        </p:spPr>
        <p:txBody>
          <a:bodyPr wrap="square" lIns="0" tIns="0" rIns="0" bIns="0" rtlCol="0" anchor="t">
            <a:spAutoFit/>
          </a:bodyPr>
          <a:lstStyle/>
          <a:p>
            <a:endParaRPr lang="tr-TR" sz="2800" dirty="0">
              <a:solidFill>
                <a:schemeClr val="bg1"/>
              </a:solidFill>
            </a:endParaRPr>
          </a:p>
          <a:p>
            <a:r>
              <a:rPr lang="tr-TR" sz="2800" b="1" dirty="0">
                <a:solidFill>
                  <a:schemeClr val="bg1"/>
                </a:solidFill>
              </a:rPr>
              <a:t>Adım 1: Araştırma Konusuna Karar Verin.</a:t>
            </a:r>
          </a:p>
          <a:p>
            <a:r>
              <a:rPr lang="tr-TR" sz="2800" dirty="0">
                <a:solidFill>
                  <a:schemeClr val="bg1"/>
                </a:solidFill>
              </a:rPr>
              <a:t>	</a:t>
            </a:r>
            <a:r>
              <a:rPr lang="tr-TR" sz="2400" dirty="0">
                <a:solidFill>
                  <a:schemeClr val="bg1"/>
                </a:solidFill>
              </a:rPr>
              <a:t>Araştırma konusunun belirlenmesi projenizin tüm sürecini belirleyecek en önemli basamaktır. Konu, ilginç aynı zamanda özgün ve gerçekten araştırmak istediğiniz bir konu olmalıdır. Bu nedenle, araştırma alanı ve konusunun ne olması gerektiğine sizin karar vermeniz en uygunudur.</a:t>
            </a:r>
          </a:p>
          <a:p>
            <a:endParaRPr lang="tr-TR" sz="2400" dirty="0">
              <a:solidFill>
                <a:schemeClr val="bg1"/>
              </a:solidFill>
            </a:endParaRPr>
          </a:p>
          <a:p>
            <a:r>
              <a:rPr lang="tr-TR" sz="2800" b="1" dirty="0">
                <a:solidFill>
                  <a:schemeClr val="bg1"/>
                </a:solidFill>
              </a:rPr>
              <a:t>Adım 2: Danışman Belirleyin.</a:t>
            </a:r>
          </a:p>
          <a:p>
            <a:endParaRPr lang="tr-TR" sz="2800" b="1" dirty="0">
              <a:solidFill>
                <a:schemeClr val="bg1"/>
              </a:solidFill>
            </a:endParaRPr>
          </a:p>
          <a:p>
            <a:r>
              <a:rPr lang="tr-TR" sz="2800" b="1" dirty="0">
                <a:solidFill>
                  <a:schemeClr val="bg1"/>
                </a:solidFill>
              </a:rPr>
              <a:t>Adım 3:</a:t>
            </a:r>
            <a:r>
              <a:rPr lang="tr-TR" sz="2800" dirty="0">
                <a:solidFill>
                  <a:schemeClr val="bg1"/>
                </a:solidFill>
              </a:rPr>
              <a:t> </a:t>
            </a:r>
            <a:r>
              <a:rPr lang="tr-TR" sz="2800" b="1" dirty="0">
                <a:solidFill>
                  <a:schemeClr val="bg1"/>
                </a:solidFill>
              </a:rPr>
              <a:t>Fikrinizi Bir Soruya ve Hipoteze Kadar Küçültün  (Mühendislik Projesinde Alternatif</a:t>
            </a:r>
          </a:p>
          <a:p>
            <a:r>
              <a:rPr lang="tr-TR" sz="2800" b="1" dirty="0">
                <a:solidFill>
                  <a:schemeClr val="bg1"/>
                </a:solidFill>
              </a:rPr>
              <a:t>    Çözümler Oluşturun, En İyisini Seçin).</a:t>
            </a:r>
          </a:p>
          <a:p>
            <a:endParaRPr lang="tr-TR" sz="2800" b="1" dirty="0">
              <a:solidFill>
                <a:schemeClr val="bg1"/>
              </a:solidFill>
            </a:endParaRPr>
          </a:p>
          <a:p>
            <a:r>
              <a:rPr lang="tr-TR" sz="2800" b="1" dirty="0">
                <a:solidFill>
                  <a:schemeClr val="bg1"/>
                </a:solidFill>
              </a:rPr>
              <a:t>Adım 4: Araştırma Planınızı Gerçekçi Tutun.</a:t>
            </a:r>
            <a:br>
              <a:rPr lang="tr-TR" sz="2800" b="1" dirty="0">
                <a:solidFill>
                  <a:schemeClr val="bg1"/>
                </a:solidFill>
              </a:rPr>
            </a:br>
            <a:r>
              <a:rPr lang="tr-TR" sz="2800" b="1" dirty="0">
                <a:solidFill>
                  <a:schemeClr val="bg1"/>
                </a:solidFill>
              </a:rPr>
              <a:t>	</a:t>
            </a:r>
            <a:r>
              <a:rPr lang="tr-TR" sz="2400" dirty="0">
                <a:solidFill>
                  <a:schemeClr val="bg1"/>
                </a:solidFill>
              </a:rPr>
              <a:t>Araştırma konunuz, ilginç aynı zamanda özgün ve gerçekten araştırmak istediğiniz bir konu olabilir. Ancak araştırma sorunuzu ve yapmanız gereken deneyleri düşünürken, ekipman, maliyet ve zaman gibi sınırlamaları göz önünde bulundurmayı ve bu sınırlamaları aşmanın yollarını araştırmayı ihmal etmeyiniz.</a:t>
            </a:r>
          </a:p>
          <a:p>
            <a:endParaRPr lang="tr-TR" sz="2400" dirty="0">
              <a:solidFill>
                <a:schemeClr val="bg1"/>
              </a:solidFill>
            </a:endParaRPr>
          </a:p>
          <a:p>
            <a:endParaRPr lang="tr-TR" sz="2800" dirty="0">
              <a:solidFill>
                <a:schemeClr val="bg1"/>
              </a:solidFill>
            </a:endParaRPr>
          </a:p>
          <a:p>
            <a:pPr>
              <a:lnSpc>
                <a:spcPts val="2700"/>
              </a:lnSpc>
            </a:pPr>
            <a:endParaRPr lang="en-US" sz="2800" dirty="0">
              <a:solidFill>
                <a:schemeClr val="bg1"/>
              </a:solidFill>
              <a:latin typeface="Muli Regular"/>
            </a:endParaRPr>
          </a:p>
        </p:txBody>
      </p:sp>
      <p:sp>
        <p:nvSpPr>
          <p:cNvPr id="2" name="Dikdörtgen 1"/>
          <p:cNvSpPr/>
          <p:nvPr/>
        </p:nvSpPr>
        <p:spPr>
          <a:xfrm>
            <a:off x="366630" y="1529998"/>
            <a:ext cx="9005970" cy="954107"/>
          </a:xfrm>
          <a:prstGeom prst="rect">
            <a:avLst/>
          </a:prstGeom>
        </p:spPr>
        <p:txBody>
          <a:bodyPr wrap="square">
            <a:spAutoFit/>
          </a:bodyPr>
          <a:lstStyle/>
          <a:p>
            <a:r>
              <a:rPr lang="tr-TR" sz="2800" b="1" dirty="0"/>
              <a:t>Yol Haritası: </a:t>
            </a:r>
          </a:p>
          <a:p>
            <a:r>
              <a:rPr lang="tr-TR" sz="2800" b="1" dirty="0"/>
              <a:t>Bilimsel Bir Araştırma Projesine Nasıl Başlanır ve İlerlenir</a:t>
            </a:r>
            <a:r>
              <a:rPr lang="tr-TR" sz="2800" dirty="0"/>
              <a:t>?</a:t>
            </a:r>
          </a:p>
        </p:txBody>
      </p:sp>
    </p:spTree>
    <p:extLst>
      <p:ext uri="{BB962C8B-B14F-4D97-AF65-F5344CB8AC3E}">
        <p14:creationId xmlns="" xmlns:p14="http://schemas.microsoft.com/office/powerpoint/2010/main" val="4011016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9448800"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endParaRPr lang="en-US" sz="2800" dirty="0">
                <a:solidFill>
                  <a:srgbClr val="1B1A1A"/>
                </a:solidFill>
                <a:latin typeface="Muli Bold"/>
              </a:endParaRPr>
            </a:p>
          </p:txBody>
        </p:sp>
      </p:grpSp>
      <p:sp>
        <p:nvSpPr>
          <p:cNvPr id="10" name="TextBox 10"/>
          <p:cNvSpPr txBox="1"/>
          <p:nvPr/>
        </p:nvSpPr>
        <p:spPr>
          <a:xfrm>
            <a:off x="1447800" y="2509505"/>
            <a:ext cx="15087600" cy="7509748"/>
          </a:xfrm>
          <a:prstGeom prst="rect">
            <a:avLst/>
          </a:prstGeom>
        </p:spPr>
        <p:txBody>
          <a:bodyPr wrap="square" lIns="0" tIns="0" rIns="0" bIns="0" rtlCol="0" anchor="t">
            <a:spAutoFit/>
          </a:bodyPr>
          <a:lstStyle/>
          <a:p>
            <a:endParaRPr lang="tr-TR" sz="2800" dirty="0">
              <a:solidFill>
                <a:schemeClr val="bg1"/>
              </a:solidFill>
            </a:endParaRPr>
          </a:p>
          <a:p>
            <a:r>
              <a:rPr lang="tr-TR" sz="2800" b="1" dirty="0">
                <a:solidFill>
                  <a:schemeClr val="bg1"/>
                </a:solidFill>
              </a:rPr>
              <a:t>Adım 5: Proje Planı Yazın.</a:t>
            </a:r>
          </a:p>
          <a:p>
            <a:r>
              <a:rPr lang="tr-TR" sz="2800" dirty="0">
                <a:solidFill>
                  <a:schemeClr val="bg1"/>
                </a:solidFill>
              </a:rPr>
              <a:t>	</a:t>
            </a:r>
            <a:r>
              <a:rPr lang="tr-TR" sz="2400" dirty="0">
                <a:solidFill>
                  <a:schemeClr val="bg1"/>
                </a:solidFill>
              </a:rPr>
              <a:t>Araştırma sorusuna uygun gerçekçi bir araştırma planına sahipseniz artık proje planınızı yazabilirsiniz demektir. Proje planını yazmak, araştırma konusu ile ilgili fikirlerin, soruların, deney önceliklerinin takip edilebildiği ve izlenecek adımlara odaklanmanızı sağlayan etkili bir yoldur. Bu, tüm bilim insanlarının ve mühendislerin kullandığı bir tür yol haritasıdır.</a:t>
            </a:r>
          </a:p>
          <a:p>
            <a:endParaRPr lang="tr-TR" sz="2400" dirty="0">
              <a:solidFill>
                <a:schemeClr val="bg1"/>
              </a:solidFill>
            </a:endParaRPr>
          </a:p>
          <a:p>
            <a:r>
              <a:rPr lang="tr-TR" sz="2800" b="1" dirty="0">
                <a:solidFill>
                  <a:schemeClr val="bg1"/>
                </a:solidFill>
              </a:rPr>
              <a:t>Adım 6. Proje İş-Zaman Çizelgesi Hazırlayın.</a:t>
            </a:r>
          </a:p>
          <a:p>
            <a:r>
              <a:rPr lang="tr-TR" sz="2800" dirty="0">
                <a:solidFill>
                  <a:schemeClr val="bg1"/>
                </a:solidFill>
              </a:rPr>
              <a:t>	Haftalık veya aylık hedefleri gösteren bir programa sahip olmak çok önemlidir. Ne tür hedefler belirlemeniz gerektiğini danışmanınıza sorun ve bunları haftalık olarak gerçekleştirmeye çalışın.</a:t>
            </a:r>
          </a:p>
          <a:p>
            <a:endParaRPr lang="tr-TR" sz="2800" b="1" dirty="0">
              <a:solidFill>
                <a:schemeClr val="bg1"/>
              </a:solidFill>
            </a:endParaRPr>
          </a:p>
          <a:p>
            <a:r>
              <a:rPr lang="tr-TR" sz="2800" b="1" dirty="0">
                <a:solidFill>
                  <a:schemeClr val="bg1"/>
                </a:solidFill>
              </a:rPr>
              <a:t>Adım 7: Deney veya Gözlemlerinizi Yapın ve Verilerinizi Toplayın (Teknolojik tasarım</a:t>
            </a:r>
            <a:br>
              <a:rPr lang="tr-TR" sz="2800" b="1" dirty="0">
                <a:solidFill>
                  <a:schemeClr val="bg1"/>
                </a:solidFill>
              </a:rPr>
            </a:br>
            <a:r>
              <a:rPr lang="tr-TR" sz="2800" b="1" dirty="0">
                <a:solidFill>
                  <a:schemeClr val="bg1"/>
                </a:solidFill>
              </a:rPr>
              <a:t>projelerinde prototip oluşturun</a:t>
            </a:r>
            <a:r>
              <a:rPr lang="tr-TR" sz="2800" dirty="0">
                <a:solidFill>
                  <a:schemeClr val="bg1"/>
                </a:solidFill>
              </a:rPr>
              <a:t>).</a:t>
            </a:r>
          </a:p>
          <a:p>
            <a:r>
              <a:rPr lang="tr-TR" sz="2800" dirty="0">
                <a:solidFill>
                  <a:schemeClr val="bg1"/>
                </a:solidFill>
              </a:rPr>
              <a:t/>
            </a:r>
            <a:br>
              <a:rPr lang="tr-TR" sz="2800" dirty="0">
                <a:solidFill>
                  <a:schemeClr val="bg1"/>
                </a:solidFill>
              </a:rPr>
            </a:br>
            <a:r>
              <a:rPr lang="tr-TR" sz="2800" b="1" dirty="0">
                <a:solidFill>
                  <a:schemeClr val="bg1"/>
                </a:solidFill>
              </a:rPr>
              <a:t>Adım 8: Bulgularınızı Sunun.</a:t>
            </a:r>
          </a:p>
          <a:p>
            <a:endParaRPr lang="tr-TR" sz="2800" b="1" dirty="0">
              <a:solidFill>
                <a:schemeClr val="bg1"/>
              </a:solidFill>
            </a:endParaRPr>
          </a:p>
          <a:p>
            <a:r>
              <a:rPr lang="tr-TR" sz="2800" b="1" dirty="0">
                <a:solidFill>
                  <a:schemeClr val="bg1"/>
                </a:solidFill>
              </a:rPr>
              <a:t>Adım 9: Yarışmaya Gidin ve Keyfini Çıkarın!</a:t>
            </a:r>
          </a:p>
          <a:p>
            <a:endParaRPr lang="tr-TR" sz="2800" dirty="0">
              <a:solidFill>
                <a:schemeClr val="bg1"/>
              </a:solidFill>
            </a:endParaRPr>
          </a:p>
        </p:txBody>
      </p:sp>
      <p:sp>
        <p:nvSpPr>
          <p:cNvPr id="2" name="Dikdörtgen 1"/>
          <p:cNvSpPr/>
          <p:nvPr/>
        </p:nvSpPr>
        <p:spPr>
          <a:xfrm>
            <a:off x="366630" y="1529998"/>
            <a:ext cx="8813246" cy="954107"/>
          </a:xfrm>
          <a:prstGeom prst="rect">
            <a:avLst/>
          </a:prstGeom>
        </p:spPr>
        <p:txBody>
          <a:bodyPr wrap="none">
            <a:spAutoFit/>
          </a:bodyPr>
          <a:lstStyle/>
          <a:p>
            <a:r>
              <a:rPr lang="tr-TR" sz="2800" b="1" dirty="0"/>
              <a:t>Yol Haritası: </a:t>
            </a:r>
          </a:p>
          <a:p>
            <a:r>
              <a:rPr lang="tr-TR" sz="2800" b="1" dirty="0"/>
              <a:t>Bilimsel Bir Araştırma Projesine Nasıl Başlanır ve İlerlenir</a:t>
            </a:r>
            <a:r>
              <a:rPr lang="tr-TR" sz="2800" dirty="0"/>
              <a:t>?</a:t>
            </a:r>
          </a:p>
        </p:txBody>
      </p:sp>
    </p:spTree>
    <p:extLst>
      <p:ext uri="{BB962C8B-B14F-4D97-AF65-F5344CB8AC3E}">
        <p14:creationId xmlns="" xmlns:p14="http://schemas.microsoft.com/office/powerpoint/2010/main" val="3482149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049286"/>
          </a:xfrm>
          <a:prstGeom prst="rect">
            <a:avLst/>
          </a:prstGeom>
          <a:solidFill>
            <a:srgbClr val="CCED00"/>
          </a:solidFill>
        </p:spPr>
      </p:sp>
      <p:sp>
        <p:nvSpPr>
          <p:cNvPr id="18" name="TextBox 18"/>
          <p:cNvSpPr txBox="1"/>
          <p:nvPr/>
        </p:nvSpPr>
        <p:spPr>
          <a:xfrm>
            <a:off x="1312873" y="1076325"/>
            <a:ext cx="10351700" cy="705321"/>
          </a:xfrm>
          <a:prstGeom prst="rect">
            <a:avLst/>
          </a:prstGeom>
        </p:spPr>
        <p:txBody>
          <a:bodyPr lIns="0" tIns="0" rIns="0" bIns="0" rtlCol="0" anchor="t">
            <a:spAutoFit/>
          </a:bodyPr>
          <a:lstStyle/>
          <a:p>
            <a:pPr>
              <a:lnSpc>
                <a:spcPts val="5500"/>
              </a:lnSpc>
            </a:pPr>
            <a:r>
              <a:rPr lang="tr-TR" sz="5000" b="1" dirty="0">
                <a:solidFill>
                  <a:srgbClr val="1B1A1A"/>
                </a:solidFill>
                <a:latin typeface="+mj-lt"/>
              </a:rPr>
              <a:t>Değerlendirme</a:t>
            </a:r>
            <a:endParaRPr lang="en-US" sz="5000" b="1" dirty="0">
              <a:solidFill>
                <a:srgbClr val="1B1A1A"/>
              </a:solidFill>
              <a:latin typeface="+mj-lt"/>
            </a:endParaRPr>
          </a:p>
        </p:txBody>
      </p:sp>
      <p:pic>
        <p:nvPicPr>
          <p:cNvPr id="19" name="Picture 2" descr="C:\Users\Ilkay SENTURK\Downloads\Başlıksız-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78331" y="3848100"/>
            <a:ext cx="9332867" cy="58674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6" name="Group 6"/>
          <p:cNvGrpSpPr/>
          <p:nvPr/>
        </p:nvGrpSpPr>
        <p:grpSpPr>
          <a:xfrm>
            <a:off x="1067559" y="2539913"/>
            <a:ext cx="151558" cy="15155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2" name="Group 12"/>
          <p:cNvGrpSpPr/>
          <p:nvPr/>
        </p:nvGrpSpPr>
        <p:grpSpPr>
          <a:xfrm>
            <a:off x="6096000" y="2539913"/>
            <a:ext cx="151558" cy="151558"/>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8" name="Group 18"/>
          <p:cNvGrpSpPr/>
          <p:nvPr/>
        </p:nvGrpSpPr>
        <p:grpSpPr>
          <a:xfrm>
            <a:off x="11734800" y="2607394"/>
            <a:ext cx="151558" cy="15155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sp>
        <p:nvSpPr>
          <p:cNvPr id="21" name="AutoShape 21"/>
          <p:cNvSpPr/>
          <p:nvPr/>
        </p:nvSpPr>
        <p:spPr>
          <a:xfrm>
            <a:off x="6725552" y="8262344"/>
            <a:ext cx="3618508" cy="9626"/>
          </a:xfrm>
          <a:prstGeom prst="rect">
            <a:avLst/>
          </a:prstGeom>
          <a:solidFill>
            <a:srgbClr val="CCED00"/>
          </a:solidFill>
        </p:spPr>
      </p:sp>
      <p:sp>
        <p:nvSpPr>
          <p:cNvPr id="40" name="Dikdörtgen 39"/>
          <p:cNvSpPr/>
          <p:nvPr/>
        </p:nvSpPr>
        <p:spPr>
          <a:xfrm>
            <a:off x="1574800" y="2352078"/>
            <a:ext cx="3637276" cy="3416320"/>
          </a:xfrm>
          <a:prstGeom prst="rect">
            <a:avLst/>
          </a:prstGeom>
        </p:spPr>
        <p:txBody>
          <a:bodyPr wrap="square">
            <a:spAutoFit/>
          </a:bodyPr>
          <a:lstStyle/>
          <a:p>
            <a:r>
              <a:rPr lang="tr-TR" sz="3600" b="1" dirty="0">
                <a:solidFill>
                  <a:schemeClr val="bg1"/>
                </a:solidFill>
              </a:rPr>
              <a:t>Ön değerlendirme sonucunda başarılı bulunan projeler, Bölge Sergisine davet edilir.</a:t>
            </a:r>
            <a:endParaRPr lang="tr-TR" sz="3600" dirty="0">
              <a:solidFill>
                <a:schemeClr val="bg1"/>
              </a:solidFill>
            </a:endParaRPr>
          </a:p>
        </p:txBody>
      </p:sp>
      <p:sp>
        <p:nvSpPr>
          <p:cNvPr id="41" name="Dikdörtgen 40"/>
          <p:cNvSpPr/>
          <p:nvPr/>
        </p:nvSpPr>
        <p:spPr>
          <a:xfrm>
            <a:off x="6553200" y="2323171"/>
            <a:ext cx="4572000" cy="5078313"/>
          </a:xfrm>
          <a:prstGeom prst="rect">
            <a:avLst/>
          </a:prstGeom>
        </p:spPr>
        <p:txBody>
          <a:bodyPr wrap="square">
            <a:spAutoFit/>
          </a:bodyPr>
          <a:lstStyle/>
          <a:p>
            <a:r>
              <a:rPr lang="tr-TR" sz="3600" b="1" dirty="0">
                <a:solidFill>
                  <a:schemeClr val="bg1"/>
                </a:solidFill>
              </a:rPr>
              <a:t>Projeler, sergide jüriler tarafından proje sahibi öğrenciler ile yapılacak mülakat yoluyla değerlendirilir.</a:t>
            </a:r>
          </a:p>
          <a:p>
            <a:r>
              <a:rPr lang="tr-TR" sz="3600" b="1" dirty="0">
                <a:solidFill>
                  <a:schemeClr val="bg1"/>
                </a:solidFill>
              </a:rPr>
              <a:t> Proje sahibi öğrencilerden, mülakat için sunum hazırlamaları beklenir.</a:t>
            </a:r>
          </a:p>
        </p:txBody>
      </p:sp>
      <p:sp>
        <p:nvSpPr>
          <p:cNvPr id="42" name="Dikdörtgen 41"/>
          <p:cNvSpPr/>
          <p:nvPr/>
        </p:nvSpPr>
        <p:spPr>
          <a:xfrm>
            <a:off x="12115800" y="2285476"/>
            <a:ext cx="5257800" cy="4524315"/>
          </a:xfrm>
          <a:prstGeom prst="rect">
            <a:avLst/>
          </a:prstGeom>
        </p:spPr>
        <p:txBody>
          <a:bodyPr wrap="square">
            <a:spAutoFit/>
          </a:bodyPr>
          <a:lstStyle/>
          <a:p>
            <a:r>
              <a:rPr lang="tr-TR" sz="3600" b="1" dirty="0">
                <a:solidFill>
                  <a:schemeClr val="bg1"/>
                </a:solidFill>
              </a:rPr>
              <a:t>Bölgelerde yapılacak yarışmalarda başarılı bulunan projelere Bölge Birinciliği, İkinciliği ve Üçüncülüğü </a:t>
            </a:r>
            <a:r>
              <a:rPr lang="tr-TR" sz="3600" b="1" dirty="0" smtClean="0">
                <a:solidFill>
                  <a:schemeClr val="bg1"/>
                </a:solidFill>
              </a:rPr>
              <a:t>ödülü verilebilir. </a:t>
            </a:r>
            <a:endParaRPr lang="tr-TR" sz="3600" b="1" dirty="0">
              <a:solidFill>
                <a:schemeClr val="bg1"/>
              </a:solidFill>
            </a:endParaRPr>
          </a:p>
          <a:p>
            <a:r>
              <a:rPr lang="tr-TR" sz="3600" b="1" dirty="0">
                <a:solidFill>
                  <a:schemeClr val="bg1"/>
                </a:solidFill>
              </a:rPr>
              <a:t>Bölge Birincileri Final Yarışmasına davet edilir.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6" name="Group 6"/>
          <p:cNvGrpSpPr/>
          <p:nvPr/>
        </p:nvGrpSpPr>
        <p:grpSpPr>
          <a:xfrm>
            <a:off x="3429207" y="2683173"/>
            <a:ext cx="440666" cy="43281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sp>
        <p:nvSpPr>
          <p:cNvPr id="2" name="Dikdörtgen 1"/>
          <p:cNvSpPr/>
          <p:nvPr/>
        </p:nvSpPr>
        <p:spPr>
          <a:xfrm>
            <a:off x="4343400" y="2476483"/>
            <a:ext cx="9144000" cy="6186309"/>
          </a:xfrm>
          <a:prstGeom prst="rect">
            <a:avLst/>
          </a:prstGeom>
        </p:spPr>
        <p:txBody>
          <a:bodyPr>
            <a:spAutoFit/>
          </a:bodyPr>
          <a:lstStyle/>
          <a:p>
            <a:r>
              <a:rPr lang="tr-TR" sz="4400" b="1" dirty="0">
                <a:solidFill>
                  <a:schemeClr val="bg1"/>
                </a:solidFill>
              </a:rPr>
              <a:t>Lise Öğrencileri Araştırma Projeleri Final Yarışmasında derece alan öğrencilere girdikleri ilk lisans yerleştirme sınavı sonucuna göre alanlarıyla ilgili bölümleri tercih etmeleri durumunda ek katsayı </a:t>
            </a:r>
            <a:r>
              <a:rPr lang="tr-TR" sz="4400" b="1" dirty="0" smtClean="0">
                <a:solidFill>
                  <a:schemeClr val="bg1"/>
                </a:solidFill>
              </a:rPr>
              <a:t>uygulamasından </a:t>
            </a:r>
            <a:r>
              <a:rPr lang="tr-TR" sz="4400" b="1" dirty="0">
                <a:solidFill>
                  <a:schemeClr val="bg1"/>
                </a:solidFill>
              </a:rPr>
              <a:t>yararlanırlar. (Bkz. </a:t>
            </a:r>
            <a:r>
              <a:rPr lang="tr-TR" sz="4400" b="1" dirty="0" smtClean="0">
                <a:solidFill>
                  <a:schemeClr val="bg1"/>
                </a:solidFill>
              </a:rPr>
              <a:t>2022 </a:t>
            </a:r>
            <a:r>
              <a:rPr lang="tr-TR" sz="4400" b="1" dirty="0">
                <a:solidFill>
                  <a:schemeClr val="bg1"/>
                </a:solidFill>
              </a:rPr>
              <a:t>YKS  Kılavuzu).</a:t>
            </a:r>
          </a:p>
          <a:p>
            <a:endParaRPr lang="tr-TR" sz="4400" b="1" dirty="0">
              <a:solidFill>
                <a:schemeClr val="bg1"/>
              </a:solidFill>
            </a:endParaRPr>
          </a:p>
        </p:txBody>
      </p:sp>
    </p:spTree>
    <p:extLst>
      <p:ext uri="{BB962C8B-B14F-4D97-AF65-F5344CB8AC3E}">
        <p14:creationId xmlns="" xmlns:p14="http://schemas.microsoft.com/office/powerpoint/2010/main" val="3494455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981200" y="4838700"/>
            <a:ext cx="13792200" cy="4185761"/>
          </a:xfrm>
          <a:prstGeom prst="rect">
            <a:avLst/>
          </a:prstGeom>
        </p:spPr>
        <p:txBody>
          <a:bodyPr wrap="square" lIns="0" tIns="0" rIns="0" bIns="0" rtlCol="0" anchor="t">
            <a:spAutoFit/>
          </a:bodyPr>
          <a:lstStyle/>
          <a:p>
            <a:r>
              <a:rPr lang="tr-TR" sz="2800" b="1" dirty="0">
                <a:solidFill>
                  <a:schemeClr val="bg1"/>
                </a:solidFill>
              </a:rPr>
              <a:t>	</a:t>
            </a:r>
            <a:r>
              <a:rPr lang="tr-TR" sz="4000" b="1" dirty="0">
                <a:solidFill>
                  <a:schemeClr val="bg1"/>
                </a:solidFill>
              </a:rPr>
              <a:t>Uluslararası proje yarışmalarına TÜBİTAK tarafından gönderilecek projeler, Final </a:t>
            </a:r>
            <a:r>
              <a:rPr lang="tr-TR" sz="4000" b="1" dirty="0" smtClean="0">
                <a:solidFill>
                  <a:schemeClr val="bg1"/>
                </a:solidFill>
              </a:rPr>
              <a:t>yarışmasında derece alan projeler </a:t>
            </a:r>
            <a:r>
              <a:rPr lang="tr-TR" sz="4000" b="1" dirty="0">
                <a:solidFill>
                  <a:schemeClr val="bg1"/>
                </a:solidFill>
              </a:rPr>
              <a:t>arasından belirlenir.</a:t>
            </a:r>
          </a:p>
          <a:p>
            <a:endParaRPr lang="tr-TR" sz="4000" b="1" dirty="0">
              <a:solidFill>
                <a:schemeClr val="bg1"/>
              </a:solidFill>
            </a:endParaRPr>
          </a:p>
          <a:p>
            <a:endParaRPr lang="tr-TR" sz="2800" b="1" dirty="0">
              <a:solidFill>
                <a:schemeClr val="bg1"/>
              </a:solidFill>
            </a:endParaRPr>
          </a:p>
          <a:p>
            <a:r>
              <a:rPr lang="tr-TR" sz="2800" b="1" dirty="0">
                <a:solidFill>
                  <a:schemeClr val="bg1"/>
                </a:solidFill>
              </a:rPr>
              <a:t>	</a:t>
            </a:r>
          </a:p>
          <a:p>
            <a:endParaRPr lang="tr-TR" sz="2800" b="1" dirty="0">
              <a:solidFill>
                <a:schemeClr val="bg1"/>
              </a:solidFill>
            </a:endParaRPr>
          </a:p>
          <a:p>
            <a:endParaRPr lang="tr-TR" sz="2800" b="1" dirty="0">
              <a:solidFill>
                <a:schemeClr val="bg1"/>
              </a:solidFill>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0" y="1314450"/>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566521"/>
              <a:ext cx="6400799" cy="567677"/>
            </a:xfrm>
            <a:prstGeom prst="rect">
              <a:avLst/>
            </a:prstGeom>
          </p:spPr>
          <p:txBody>
            <a:bodyPr wrap="square" lIns="0" tIns="0" rIns="0" bIns="0" rtlCol="0" anchor="t">
              <a:spAutoFit/>
            </a:bodyPr>
            <a:lstStyle/>
            <a:p>
              <a:pPr>
                <a:lnSpc>
                  <a:spcPts val="3300"/>
                </a:lnSpc>
              </a:pPr>
              <a:r>
                <a:rPr lang="tr-TR" sz="3200" b="1" dirty="0">
                  <a:solidFill>
                    <a:srgbClr val="1B1A1A"/>
                  </a:solidFill>
                  <a:latin typeface="+mj-lt"/>
                </a:rPr>
                <a:t>Uluslararası Yarışmalara Katılım </a:t>
              </a:r>
              <a:endParaRPr lang="en-US" sz="3200" b="1" dirty="0">
                <a:solidFill>
                  <a:srgbClr val="1B1A1A"/>
                </a:solidFill>
                <a:latin typeface="+mj-lt"/>
              </a:endParaRPr>
            </a:p>
          </p:txBody>
        </p:sp>
      </p:grpSp>
    </p:spTree>
    <p:extLst>
      <p:ext uri="{BB962C8B-B14F-4D97-AF65-F5344CB8AC3E}">
        <p14:creationId xmlns="" xmlns:p14="http://schemas.microsoft.com/office/powerpoint/2010/main" val="3681710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0" y="1314450"/>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r>
                <a:rPr lang="tr-TR" sz="2800" dirty="0">
                  <a:solidFill>
                    <a:srgbClr val="1B1A1A"/>
                  </a:solidFill>
                  <a:latin typeface="Muli Bold"/>
                </a:rPr>
                <a:t> </a:t>
              </a:r>
              <a:endParaRPr lang="en-US" sz="2800" dirty="0">
                <a:solidFill>
                  <a:srgbClr val="1B1A1A"/>
                </a:solidFill>
                <a:latin typeface="Muli Bold"/>
              </a:endParaRPr>
            </a:p>
          </p:txBody>
        </p:sp>
      </p:grpSp>
      <p:sp>
        <p:nvSpPr>
          <p:cNvPr id="2" name="Dikdörtgen 1"/>
          <p:cNvSpPr/>
          <p:nvPr/>
        </p:nvSpPr>
        <p:spPr>
          <a:xfrm>
            <a:off x="152400" y="1697084"/>
            <a:ext cx="5964518" cy="523220"/>
          </a:xfrm>
          <a:prstGeom prst="rect">
            <a:avLst/>
          </a:prstGeom>
        </p:spPr>
        <p:txBody>
          <a:bodyPr wrap="none">
            <a:spAutoFit/>
          </a:bodyPr>
          <a:lstStyle/>
          <a:p>
            <a:r>
              <a:rPr lang="tr-TR" sz="2800" b="1" dirty="0"/>
              <a:t>Uluslararası Derecelere Verilen Ödüller</a:t>
            </a:r>
            <a:endParaRPr lang="tr-TR" sz="2800" dirty="0"/>
          </a:p>
        </p:txBody>
      </p:sp>
      <p:sp>
        <p:nvSpPr>
          <p:cNvPr id="3" name="Dikdörtgen 2"/>
          <p:cNvSpPr/>
          <p:nvPr/>
        </p:nvSpPr>
        <p:spPr>
          <a:xfrm>
            <a:off x="1524000" y="3139790"/>
            <a:ext cx="14249400" cy="4216539"/>
          </a:xfrm>
          <a:prstGeom prst="rect">
            <a:avLst/>
          </a:prstGeom>
        </p:spPr>
        <p:txBody>
          <a:bodyPr wrap="square">
            <a:spAutoFit/>
          </a:bodyPr>
          <a:lstStyle/>
          <a:p>
            <a:pPr algn="ctr"/>
            <a:r>
              <a:rPr lang="tr-TR" sz="3600" b="1" dirty="0">
                <a:solidFill>
                  <a:srgbClr val="FFFF00"/>
                </a:solidFill>
              </a:rPr>
              <a:t>       DOĞRUDAN YERLEŞTİRME HAKKI</a:t>
            </a:r>
          </a:p>
          <a:p>
            <a:pPr algn="ctr"/>
            <a:endParaRPr lang="tr-TR" sz="3600" b="1" dirty="0">
              <a:solidFill>
                <a:srgbClr val="FFFF00"/>
              </a:solidFill>
            </a:endParaRPr>
          </a:p>
          <a:p>
            <a:pPr algn="just"/>
            <a:r>
              <a:rPr lang="tr-TR" sz="3600" dirty="0">
                <a:solidFill>
                  <a:schemeClr val="bg1"/>
                </a:solidFill>
              </a:rPr>
              <a:t>	</a:t>
            </a:r>
            <a:r>
              <a:rPr lang="tr-TR" sz="3200" b="1" dirty="0">
                <a:solidFill>
                  <a:schemeClr val="bg1"/>
                </a:solidFill>
              </a:rPr>
              <a:t>Uluslararası Proje Yarışmalarına TÜBİTAK tarafından gönderilerek Birincilik, İkincilik ve Üçüncülük ödüllerinden birini alan öğrenciler, derece aldıkları alanla ilgili bir bölümü tercih etmeleri durumunda alanlarındaki yükseköğretim programlarından burslu programlar hariç kontenjan dışından ÖSYM tarafından yerleştirilir. (Bkz. </a:t>
            </a:r>
            <a:r>
              <a:rPr lang="tr-TR" sz="3200" b="1" dirty="0" smtClean="0">
                <a:solidFill>
                  <a:schemeClr val="bg1"/>
                </a:solidFill>
              </a:rPr>
              <a:t>2022 </a:t>
            </a:r>
            <a:r>
              <a:rPr lang="tr-TR" sz="3200" b="1" dirty="0">
                <a:solidFill>
                  <a:schemeClr val="bg1"/>
                </a:solidFill>
              </a:rPr>
              <a:t>YKS  Kılavuzu).</a:t>
            </a:r>
          </a:p>
          <a:p>
            <a:pPr algn="just"/>
            <a:endParaRPr lang="tr-TR" sz="3200" dirty="0">
              <a:solidFill>
                <a:schemeClr val="bg1"/>
              </a:solidFill>
            </a:endParaRPr>
          </a:p>
        </p:txBody>
      </p:sp>
    </p:spTree>
    <p:extLst>
      <p:ext uri="{BB962C8B-B14F-4D97-AF65-F5344CB8AC3E}">
        <p14:creationId xmlns="" xmlns:p14="http://schemas.microsoft.com/office/powerpoint/2010/main" val="3565481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618968" y="4735082"/>
            <a:ext cx="3618508" cy="314894"/>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nvGrpSpPr>
          <p:cNvPr id="8" name="Group 8"/>
          <p:cNvGrpSpPr/>
          <p:nvPr/>
        </p:nvGrpSpPr>
        <p:grpSpPr>
          <a:xfrm>
            <a:off x="1618968" y="7330228"/>
            <a:ext cx="3618508" cy="1456814"/>
            <a:chOff x="0" y="28575"/>
            <a:chExt cx="4824677" cy="1942419"/>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1" name="TextBox 11"/>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grpSp>
        <p:nvGrpSpPr>
          <p:cNvPr id="14" name="Group 14"/>
          <p:cNvGrpSpPr/>
          <p:nvPr/>
        </p:nvGrpSpPr>
        <p:grpSpPr>
          <a:xfrm>
            <a:off x="12954000" y="2324100"/>
            <a:ext cx="3618508" cy="1456814"/>
            <a:chOff x="0" y="28575"/>
            <a:chExt cx="4824677" cy="1942419"/>
          </a:xfrm>
        </p:grpSpPr>
        <p:sp>
          <p:nvSpPr>
            <p:cNvPr id="16" name="TextBox 16"/>
            <p:cNvSpPr txBox="1"/>
            <p:nvPr/>
          </p:nvSpPr>
          <p:spPr>
            <a:xfrm>
              <a:off x="0" y="28575"/>
              <a:ext cx="4824677" cy="478764"/>
            </a:xfrm>
            <a:prstGeom prst="rect">
              <a:avLst/>
            </a:prstGeom>
          </p:spPr>
          <p:txBody>
            <a:bodyPr lIns="0" tIns="0" rIns="0" bIns="0" rtlCol="0" anchor="t">
              <a:spAutoFit/>
            </a:bodyPr>
            <a:lstStyle/>
            <a:p>
              <a:pPr>
                <a:lnSpc>
                  <a:spcPts val="2750"/>
                </a:lnSpc>
              </a:pPr>
              <a:endParaRPr lang="en-US" sz="2500" dirty="0">
                <a:solidFill>
                  <a:srgbClr val="FFFFFF"/>
                </a:solidFill>
                <a:latin typeface="Muli Regular Bold"/>
              </a:endParaRPr>
            </a:p>
          </p:txBody>
        </p:sp>
        <p:sp>
          <p:nvSpPr>
            <p:cNvPr id="17" name="TextBox 17"/>
            <p:cNvSpPr txBox="1"/>
            <p:nvPr/>
          </p:nvSpPr>
          <p:spPr>
            <a:xfrm>
              <a:off x="0" y="1551135"/>
              <a:ext cx="4824677" cy="419859"/>
            </a:xfrm>
            <a:prstGeom prst="rect">
              <a:avLst/>
            </a:prstGeom>
          </p:spPr>
          <p:txBody>
            <a:bodyPr lIns="0" tIns="0" rIns="0" bIns="0" rtlCol="0" anchor="t">
              <a:spAutoFit/>
            </a:bodyPr>
            <a:lstStyle/>
            <a:p>
              <a:pPr>
                <a:lnSpc>
                  <a:spcPts val="2700"/>
                </a:lnSpc>
              </a:pPr>
              <a:endParaRPr lang="en-US" sz="1800" dirty="0">
                <a:solidFill>
                  <a:srgbClr val="FFFFFF"/>
                </a:solidFill>
                <a:latin typeface="Muli Regular"/>
              </a:endParaRPr>
            </a:p>
          </p:txBody>
        </p:sp>
      </p:grpSp>
      <p:sp>
        <p:nvSpPr>
          <p:cNvPr id="21" name="AutoShape 21"/>
          <p:cNvSpPr/>
          <p:nvPr/>
        </p:nvSpPr>
        <p:spPr>
          <a:xfrm>
            <a:off x="6725552" y="8262344"/>
            <a:ext cx="3618508" cy="9626"/>
          </a:xfrm>
          <a:prstGeom prst="rect">
            <a:avLst/>
          </a:prstGeom>
          <a:solidFill>
            <a:srgbClr val="CCED00"/>
          </a:solidFill>
        </p:spPr>
      </p:sp>
      <p:grpSp>
        <p:nvGrpSpPr>
          <p:cNvPr id="15" name="Group 7"/>
          <p:cNvGrpSpPr/>
          <p:nvPr/>
        </p:nvGrpSpPr>
        <p:grpSpPr>
          <a:xfrm>
            <a:off x="20394" y="8629595"/>
            <a:ext cx="6679758" cy="127554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294734"/>
              <a:ext cx="6400799" cy="1128514"/>
            </a:xfrm>
            <a:prstGeom prst="rect">
              <a:avLst/>
            </a:prstGeom>
          </p:spPr>
          <p:txBody>
            <a:bodyPr wrap="square" lIns="0" tIns="0" rIns="0" bIns="0" rtlCol="0" anchor="t">
              <a:spAutoFit/>
            </a:bodyPr>
            <a:lstStyle/>
            <a:p>
              <a:pPr>
                <a:lnSpc>
                  <a:spcPts val="3300"/>
                </a:lnSpc>
              </a:pPr>
              <a:r>
                <a:rPr lang="tr-TR" sz="3200" b="1" dirty="0">
                  <a:solidFill>
                    <a:srgbClr val="1B1A1A"/>
                  </a:solidFill>
                  <a:latin typeface="+mj-lt"/>
                </a:rPr>
                <a:t>TEŞEKKÜRLER.</a:t>
              </a:r>
            </a:p>
            <a:p>
              <a:pPr>
                <a:lnSpc>
                  <a:spcPts val="3300"/>
                </a:lnSpc>
              </a:pPr>
              <a:r>
                <a:rPr lang="tr-TR" sz="1600" b="1" dirty="0">
                  <a:solidFill>
                    <a:srgbClr val="1B1A1A"/>
                  </a:solidFill>
                  <a:latin typeface="+mj-lt"/>
                </a:rPr>
                <a:t>ANKARA MEM ARGE- ULUSAL PROJELER BİRİMİ ÇALIŞMASIDIR.</a:t>
              </a:r>
              <a:endParaRPr lang="en-US" sz="1600" b="1" dirty="0">
                <a:solidFill>
                  <a:srgbClr val="1B1A1A"/>
                </a:solidFill>
                <a:latin typeface="+mj-lt"/>
              </a:endParaRPr>
            </a:p>
          </p:txBody>
        </p:sp>
      </p:grpSp>
      <p:sp>
        <p:nvSpPr>
          <p:cNvPr id="2" name="Dikdörtgen 1"/>
          <p:cNvSpPr/>
          <p:nvPr/>
        </p:nvSpPr>
        <p:spPr>
          <a:xfrm>
            <a:off x="3689890" y="7130173"/>
            <a:ext cx="9689832" cy="400110"/>
          </a:xfrm>
          <a:prstGeom prst="rect">
            <a:avLst/>
          </a:prstGeom>
        </p:spPr>
        <p:txBody>
          <a:bodyPr wrap="none">
            <a:spAutoFit/>
          </a:bodyPr>
          <a:lstStyle/>
          <a:p>
            <a:r>
              <a:rPr lang="tr-TR" sz="2000" dirty="0">
                <a:solidFill>
                  <a:srgbClr val="FFFF00"/>
                </a:solidFill>
              </a:rPr>
              <a:t>http://www.tubitak.gov.tr/tr/yarismalar/icerik-lise-ogrencileri-arastirma-projeleri-yarismasi</a:t>
            </a:r>
          </a:p>
        </p:txBody>
      </p:sp>
      <p:sp>
        <p:nvSpPr>
          <p:cNvPr id="3" name="Dikdörtgen 2"/>
          <p:cNvSpPr/>
          <p:nvPr/>
        </p:nvSpPr>
        <p:spPr>
          <a:xfrm>
            <a:off x="2531949" y="3322869"/>
            <a:ext cx="10835073" cy="1938992"/>
          </a:xfrm>
          <a:prstGeom prst="rect">
            <a:avLst/>
          </a:prstGeom>
        </p:spPr>
        <p:txBody>
          <a:bodyPr wrap="square">
            <a:spAutoFit/>
          </a:bodyPr>
          <a:lstStyle/>
          <a:p>
            <a:r>
              <a:rPr lang="tr-TR" sz="4000" b="1" dirty="0">
                <a:solidFill>
                  <a:schemeClr val="bg1"/>
                </a:solidFill>
              </a:rPr>
              <a:t>DAHA AYRINTILI BİLGİ İÇİN TÜBİTAK 2204-A LİSE ÖĞRENCİLERİ ARAŞTIRMA  PROJELERİ YARIŞMASI PROJE </a:t>
            </a:r>
            <a:r>
              <a:rPr lang="tr-TR" sz="4000" b="1" dirty="0" smtClean="0">
                <a:solidFill>
                  <a:schemeClr val="bg1"/>
                </a:solidFill>
              </a:rPr>
              <a:t>REHBERİ ve ÇAĞRI METNİ OKUNMALIDIR</a:t>
            </a:r>
            <a:r>
              <a:rPr lang="tr-TR" sz="4000" b="1" dirty="0">
                <a:solidFill>
                  <a:schemeClr val="bg1"/>
                </a:solidFill>
              </a:rPr>
              <a:t>.</a:t>
            </a:r>
          </a:p>
        </p:txBody>
      </p:sp>
    </p:spTree>
    <p:extLst>
      <p:ext uri="{BB962C8B-B14F-4D97-AF65-F5344CB8AC3E}">
        <p14:creationId xmlns="" xmlns:p14="http://schemas.microsoft.com/office/powerpoint/2010/main" val="41930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b="5526"/>
          <a:stretch>
            <a:fillRect/>
          </a:stretch>
        </p:blipFill>
        <p:spPr>
          <a:xfrm>
            <a:off x="1" y="419100"/>
            <a:ext cx="5638800" cy="8991600"/>
          </a:xfrm>
          <a:prstGeom prst="rect">
            <a:avLst/>
          </a:prstGeom>
        </p:spPr>
      </p:pic>
      <p:grpSp>
        <p:nvGrpSpPr>
          <p:cNvPr id="3" name="Group 3"/>
          <p:cNvGrpSpPr/>
          <p:nvPr/>
        </p:nvGrpSpPr>
        <p:grpSpPr>
          <a:xfrm>
            <a:off x="0" y="1046936"/>
            <a:ext cx="4247284" cy="780660"/>
            <a:chOff x="0" y="0"/>
            <a:chExt cx="5663046" cy="1040880"/>
          </a:xfrm>
        </p:grpSpPr>
        <p:sp>
          <p:nvSpPr>
            <p:cNvPr id="4" name="AutoShape 4"/>
            <p:cNvSpPr/>
            <p:nvPr/>
          </p:nvSpPr>
          <p:spPr>
            <a:xfrm>
              <a:off x="0" y="0"/>
              <a:ext cx="5663046" cy="1040880"/>
            </a:xfrm>
            <a:prstGeom prst="rect">
              <a:avLst/>
            </a:prstGeom>
            <a:solidFill>
              <a:srgbClr val="CCED00"/>
            </a:solidFill>
          </p:spPr>
        </p:sp>
        <p:sp>
          <p:nvSpPr>
            <p:cNvPr id="5"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000" dirty="0">
                  <a:solidFill>
                    <a:srgbClr val="1B1A1A"/>
                  </a:solidFill>
                  <a:latin typeface="Muli Bold"/>
                </a:rPr>
                <a:t>Kimler Katılabilir?</a:t>
              </a:r>
              <a:endParaRPr lang="en-US" sz="3000" dirty="0">
                <a:solidFill>
                  <a:srgbClr val="1B1A1A"/>
                </a:solidFill>
                <a:latin typeface="Muli Bold"/>
              </a:endParaRPr>
            </a:p>
          </p:txBody>
        </p:sp>
      </p:grpSp>
      <p:grpSp>
        <p:nvGrpSpPr>
          <p:cNvPr id="6" name="Group 6"/>
          <p:cNvGrpSpPr/>
          <p:nvPr/>
        </p:nvGrpSpPr>
        <p:grpSpPr>
          <a:xfrm>
            <a:off x="7048499" y="2298061"/>
            <a:ext cx="7831127" cy="2228798"/>
            <a:chOff x="0" y="66675"/>
            <a:chExt cx="10441503" cy="2971731"/>
          </a:xfrm>
        </p:grpSpPr>
        <p:sp>
          <p:nvSpPr>
            <p:cNvPr id="7" name="AutoShape 7"/>
            <p:cNvSpPr/>
            <p:nvPr/>
          </p:nvSpPr>
          <p:spPr>
            <a:xfrm>
              <a:off x="0" y="2019931"/>
              <a:ext cx="10441503" cy="12700"/>
            </a:xfrm>
            <a:prstGeom prst="rect">
              <a:avLst/>
            </a:prstGeom>
            <a:solidFill>
              <a:srgbClr val="CCED00"/>
            </a:solidFill>
          </p:spPr>
        </p:sp>
        <p:sp>
          <p:nvSpPr>
            <p:cNvPr id="8" name="TextBox 8"/>
            <p:cNvSpPr txBox="1"/>
            <p:nvPr/>
          </p:nvSpPr>
          <p:spPr>
            <a:xfrm>
              <a:off x="0" y="66675"/>
              <a:ext cx="10441503" cy="1347258"/>
            </a:xfrm>
            <a:prstGeom prst="rect">
              <a:avLst/>
            </a:prstGeom>
          </p:spPr>
          <p:txBody>
            <a:bodyPr lIns="0" tIns="0" rIns="0" bIns="0" rtlCol="0" anchor="t">
              <a:spAutoFit/>
            </a:bodyPr>
            <a:lstStyle/>
            <a:p>
              <a:pPr>
                <a:lnSpc>
                  <a:spcPts val="7700"/>
                </a:lnSpc>
              </a:pPr>
              <a:endParaRPr lang="en-US" sz="7000" dirty="0">
                <a:solidFill>
                  <a:srgbClr val="FFFFFF"/>
                </a:solidFill>
                <a:latin typeface="Muli Black Bold"/>
              </a:endParaRPr>
            </a:p>
          </p:txBody>
        </p:sp>
        <p:sp>
          <p:nvSpPr>
            <p:cNvPr id="9" name="TextBox 9"/>
            <p:cNvSpPr txBox="1"/>
            <p:nvPr/>
          </p:nvSpPr>
          <p:spPr>
            <a:xfrm>
              <a:off x="0" y="2571954"/>
              <a:ext cx="10441503" cy="466452"/>
            </a:xfrm>
            <a:prstGeom prst="rect">
              <a:avLst/>
            </a:prstGeom>
          </p:spPr>
          <p:txBody>
            <a:bodyPr lIns="0" tIns="0" rIns="0" bIns="0" rtlCol="0" anchor="t">
              <a:spAutoFit/>
            </a:bodyPr>
            <a:lstStyle/>
            <a:p>
              <a:pPr>
                <a:lnSpc>
                  <a:spcPts val="3000"/>
                </a:lnSpc>
              </a:pPr>
              <a:endParaRPr lang="en-US" sz="2000" dirty="0">
                <a:solidFill>
                  <a:srgbClr val="FFFFFF"/>
                </a:solidFill>
                <a:latin typeface="Muli Regular"/>
              </a:endParaRPr>
            </a:p>
          </p:txBody>
        </p:sp>
      </p:grpSp>
      <p:sp>
        <p:nvSpPr>
          <p:cNvPr id="10" name="Dikdörtgen 9"/>
          <p:cNvSpPr/>
          <p:nvPr/>
        </p:nvSpPr>
        <p:spPr>
          <a:xfrm>
            <a:off x="7086600" y="2400300"/>
            <a:ext cx="5810693" cy="646331"/>
          </a:xfrm>
          <a:prstGeom prst="rect">
            <a:avLst/>
          </a:prstGeom>
        </p:spPr>
        <p:txBody>
          <a:bodyPr wrap="none">
            <a:spAutoFit/>
          </a:bodyPr>
          <a:lstStyle/>
          <a:p>
            <a:r>
              <a:rPr lang="tr-TR" sz="3600" b="1" dirty="0">
                <a:solidFill>
                  <a:schemeClr val="bg1"/>
                </a:solidFill>
              </a:rPr>
              <a:t>Başvuru Koşulları ve Belgeler </a:t>
            </a:r>
            <a:endParaRPr lang="tr-TR" sz="3600" dirty="0">
              <a:solidFill>
                <a:schemeClr val="bg1"/>
              </a:solidFill>
            </a:endParaRPr>
          </a:p>
        </p:txBody>
      </p:sp>
      <p:sp>
        <p:nvSpPr>
          <p:cNvPr id="11" name="Dikdörtgen 10"/>
          <p:cNvSpPr/>
          <p:nvPr/>
        </p:nvSpPr>
        <p:spPr>
          <a:xfrm>
            <a:off x="7086600" y="4351939"/>
            <a:ext cx="9144000" cy="3539430"/>
          </a:xfrm>
          <a:prstGeom prst="rect">
            <a:avLst/>
          </a:prstGeom>
        </p:spPr>
        <p:txBody>
          <a:bodyPr>
            <a:spAutoFit/>
          </a:bodyPr>
          <a:lstStyle/>
          <a:p>
            <a:r>
              <a:rPr lang="tr-TR" sz="2800" dirty="0">
                <a:solidFill>
                  <a:schemeClr val="bg1"/>
                </a:solidFill>
              </a:rPr>
              <a:t>*Yarışmaya Türkiye ve KKTC’de öğrenim gören tüm lise öğrencileri katılabilir.</a:t>
            </a:r>
          </a:p>
          <a:p>
            <a:r>
              <a:rPr lang="tr-TR" sz="2800" dirty="0">
                <a:solidFill>
                  <a:schemeClr val="bg1"/>
                </a:solidFill>
              </a:rPr>
              <a:t>*Yarışmaya her öğrenci yalnızca bir proje ile katılabilir ve her proje en çok </a:t>
            </a:r>
            <a:r>
              <a:rPr lang="tr-TR" sz="2800" dirty="0" smtClean="0">
                <a:solidFill>
                  <a:schemeClr val="bg1"/>
                </a:solidFill>
              </a:rPr>
              <a:t>üç </a:t>
            </a:r>
            <a:r>
              <a:rPr lang="tr-TR" sz="2800" dirty="0">
                <a:solidFill>
                  <a:schemeClr val="bg1"/>
                </a:solidFill>
              </a:rPr>
              <a:t>öğrenci tarafından hazırlanabilir.</a:t>
            </a:r>
          </a:p>
          <a:p>
            <a:r>
              <a:rPr lang="tr-TR" sz="2800" dirty="0">
                <a:solidFill>
                  <a:schemeClr val="bg1"/>
                </a:solidFill>
              </a:rPr>
              <a:t>*Bir projede sadece bir danışman görev alabilir ve danışman birden fazla projeye danışmanlık yapabilir.</a:t>
            </a:r>
          </a:p>
          <a:p>
            <a:r>
              <a:rPr lang="tr-TR" sz="2800" dirty="0">
                <a:solidFill>
                  <a:schemeClr val="bg1"/>
                </a:solidFill>
              </a:rPr>
              <a:t>*Projede danışman olması zorunlu değildir. (Lise öğrencileri için)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7200" y="-31403"/>
            <a:ext cx="12961513" cy="10287000"/>
          </a:xfrm>
          <a:prstGeom prst="rect">
            <a:avLst/>
          </a:prstGeom>
          <a:solidFill>
            <a:srgbClr val="CCED00"/>
          </a:solidFill>
        </p:spPr>
      </p:sp>
      <p:grpSp>
        <p:nvGrpSpPr>
          <p:cNvPr id="3" name="Group 3"/>
          <p:cNvGrpSpPr/>
          <p:nvPr/>
        </p:nvGrpSpPr>
        <p:grpSpPr>
          <a:xfrm>
            <a:off x="1605445" y="2525082"/>
            <a:ext cx="10493927" cy="5676323"/>
            <a:chOff x="-21904" y="66674"/>
            <a:chExt cx="13991903" cy="7568432"/>
          </a:xfrm>
        </p:grpSpPr>
        <p:sp>
          <p:nvSpPr>
            <p:cNvPr id="4" name="AutoShape 4"/>
            <p:cNvSpPr/>
            <p:nvPr/>
          </p:nvSpPr>
          <p:spPr>
            <a:xfrm>
              <a:off x="0" y="4869717"/>
              <a:ext cx="8802599" cy="12728"/>
            </a:xfrm>
            <a:prstGeom prst="rect">
              <a:avLst/>
            </a:prstGeom>
            <a:solidFill>
              <a:srgbClr val="1B1A1A"/>
            </a:solidFill>
          </p:spPr>
        </p:sp>
        <p:sp>
          <p:nvSpPr>
            <p:cNvPr id="5" name="TextBox 5"/>
            <p:cNvSpPr txBox="1"/>
            <p:nvPr/>
          </p:nvSpPr>
          <p:spPr>
            <a:xfrm>
              <a:off x="-3" y="66674"/>
              <a:ext cx="8802599" cy="2428615"/>
            </a:xfrm>
            <a:prstGeom prst="rect">
              <a:avLst/>
            </a:prstGeom>
          </p:spPr>
          <p:txBody>
            <a:bodyPr lIns="0" tIns="0" rIns="0" bIns="0" rtlCol="0" anchor="t">
              <a:spAutoFit/>
            </a:bodyPr>
            <a:lstStyle/>
            <a:p>
              <a:pPr>
                <a:lnSpc>
                  <a:spcPts val="7700"/>
                </a:lnSpc>
              </a:pPr>
              <a:r>
                <a:rPr lang="tr-TR" sz="4400" dirty="0">
                  <a:solidFill>
                    <a:srgbClr val="1B1A1A"/>
                  </a:solidFill>
                  <a:latin typeface="+mj-lt"/>
                </a:rPr>
                <a:t>Başvuru İşlemleri</a:t>
              </a:r>
            </a:p>
            <a:p>
              <a:pPr>
                <a:lnSpc>
                  <a:spcPts val="7700"/>
                </a:lnSpc>
              </a:pPr>
              <a:endParaRPr lang="en-US" sz="3200" dirty="0">
                <a:solidFill>
                  <a:srgbClr val="1B1A1A"/>
                </a:solidFill>
                <a:latin typeface="Muli Black Bold"/>
              </a:endParaRPr>
            </a:p>
          </p:txBody>
        </p:sp>
        <p:sp>
          <p:nvSpPr>
            <p:cNvPr id="6" name="TextBox 6"/>
            <p:cNvSpPr txBox="1"/>
            <p:nvPr/>
          </p:nvSpPr>
          <p:spPr>
            <a:xfrm>
              <a:off x="-21904" y="1889942"/>
              <a:ext cx="13991903" cy="5745164"/>
            </a:xfrm>
            <a:prstGeom prst="rect">
              <a:avLst/>
            </a:prstGeom>
          </p:spPr>
          <p:txBody>
            <a:bodyPr wrap="square" lIns="0" tIns="0" rIns="0" bIns="0" rtlCol="0" anchor="t">
              <a:spAutoFit/>
            </a:bodyPr>
            <a:lstStyle/>
            <a:p>
              <a:endParaRPr lang="tr-TR" sz="2800" dirty="0">
                <a:solidFill>
                  <a:srgbClr val="FF0000"/>
                </a:solidFill>
                <a:latin typeface="Muli Regular"/>
              </a:endParaRPr>
            </a:p>
            <a:p>
              <a:r>
                <a:rPr lang="tr-TR" sz="2800" dirty="0">
                  <a:solidFill>
                    <a:srgbClr val="1B1A1A"/>
                  </a:solidFill>
                  <a:latin typeface="Muli Regular"/>
                </a:rPr>
                <a:t>* </a:t>
              </a:r>
              <a:r>
                <a:rPr lang="tr-TR" sz="2800" dirty="0" smtClean="0"/>
                <a:t>2022 </a:t>
              </a:r>
              <a:r>
                <a:rPr lang="tr-TR" sz="2800" dirty="0"/>
                <a:t>yılı Lise Öğrencileri Araştırma Projeleri Yarışması Proje Rehberine göre hazırlanan ve tamamlanan projelerin başvuruları </a:t>
              </a:r>
              <a:r>
                <a:rPr lang="tr-TR" sz="2800" dirty="0" smtClean="0">
                  <a:solidFill>
                    <a:srgbClr val="FF0000"/>
                  </a:solidFill>
                </a:rPr>
                <a:t>03 Ocak 2022 </a:t>
              </a:r>
              <a:r>
                <a:rPr lang="tr-TR" sz="2800" dirty="0" smtClean="0"/>
                <a:t>tarihinde </a:t>
              </a:r>
              <a:r>
                <a:rPr lang="tr-TR" sz="2800" dirty="0"/>
                <a:t>başlar ve </a:t>
              </a:r>
              <a:r>
                <a:rPr lang="tr-TR" sz="2800" dirty="0" smtClean="0">
                  <a:solidFill>
                    <a:srgbClr val="FF0000"/>
                  </a:solidFill>
                </a:rPr>
                <a:t>11 Şubat 2022 </a:t>
              </a:r>
              <a:r>
                <a:rPr lang="tr-TR" sz="2800" dirty="0"/>
                <a:t>tarihinde, saat 17.30’da sona erer.</a:t>
              </a:r>
            </a:p>
            <a:p>
              <a:r>
                <a:rPr lang="tr-TR" sz="2800" dirty="0"/>
                <a:t>* Başvurular </a:t>
              </a:r>
              <a:r>
                <a:rPr lang="tr-TR" sz="2800" dirty="0">
                  <a:solidFill>
                    <a:srgbClr val="0070C0"/>
                  </a:solidFill>
                </a:rPr>
                <a:t>https://e-bideb.tubitak.gov.tr </a:t>
              </a:r>
              <a:r>
                <a:rPr lang="tr-TR" sz="2800" dirty="0"/>
                <a:t>adresinden çevrimiçi olarak yapılır.</a:t>
              </a:r>
            </a:p>
            <a:p>
              <a:r>
                <a:rPr lang="tr-TR" sz="2800" dirty="0"/>
                <a:t>* Başvuru yapacak öğrenciler (proje iki </a:t>
              </a:r>
              <a:r>
                <a:rPr lang="tr-TR" sz="2800" dirty="0" smtClean="0"/>
                <a:t>veya üç öğrenci </a:t>
              </a:r>
              <a:r>
                <a:rPr lang="tr-TR" sz="2800" dirty="0"/>
                <a:t>tarafından hazırlanmışsa her </a:t>
              </a:r>
              <a:r>
                <a:rPr lang="tr-TR" sz="2800" dirty="0" smtClean="0"/>
                <a:t>bir </a:t>
              </a:r>
              <a:r>
                <a:rPr lang="tr-TR" sz="2800" dirty="0"/>
                <a:t>öğrenci) ve varsa danışmanın </a:t>
              </a:r>
              <a:r>
                <a:rPr lang="tr-TR" sz="2800" dirty="0" err="1"/>
                <a:t>ARBİS’e</a:t>
              </a:r>
              <a:r>
                <a:rPr lang="tr-TR" sz="2800" dirty="0"/>
                <a:t> kayıtlı olması gerekir.</a:t>
              </a:r>
            </a:p>
            <a:p>
              <a:r>
                <a:rPr lang="tr-TR" sz="2800" dirty="0"/>
                <a:t> (</a:t>
              </a:r>
              <a:r>
                <a:rPr lang="tr-TR" sz="2800" dirty="0">
                  <a:solidFill>
                    <a:srgbClr val="0070C0"/>
                  </a:solidFill>
                </a:rPr>
                <a:t>Bkz. https://</a:t>
              </a:r>
              <a:r>
                <a:rPr lang="tr-TR" sz="2800" dirty="0"/>
                <a:t>arbis.tubitak.gov.tr</a:t>
              </a:r>
              <a:r>
                <a:rPr lang="tr-TR" sz="2800" dirty="0">
                  <a:solidFill>
                    <a:srgbClr val="0070C0"/>
                  </a:solidFill>
                </a:rPr>
                <a:t>)</a:t>
              </a:r>
              <a:endParaRPr lang="en-US" sz="2800" dirty="0">
                <a:solidFill>
                  <a:srgbClr val="1B1A1A"/>
                </a:solidFill>
                <a:latin typeface="Muli Regular"/>
              </a:endParaRPr>
            </a:p>
          </p:txBody>
        </p:sp>
        <p:sp>
          <p:nvSpPr>
            <p:cNvPr id="7" name="TextBox 7"/>
            <p:cNvSpPr txBox="1"/>
            <p:nvPr/>
          </p:nvSpPr>
          <p:spPr>
            <a:xfrm>
              <a:off x="0" y="3233900"/>
              <a:ext cx="8802599" cy="564257"/>
            </a:xfrm>
            <a:prstGeom prst="rect">
              <a:avLst/>
            </a:prstGeom>
          </p:spPr>
          <p:txBody>
            <a:bodyPr lIns="0" tIns="0" rIns="0" bIns="0" rtlCol="0" anchor="t">
              <a:spAutoFit/>
            </a:bodyPr>
            <a:lstStyle/>
            <a:p>
              <a:pPr>
                <a:lnSpc>
                  <a:spcPts val="3300"/>
                </a:lnSpc>
              </a:pPr>
              <a:endParaRPr lang="en-US" sz="3200" dirty="0">
                <a:solidFill>
                  <a:srgbClr val="1B1A1A"/>
                </a:solidFill>
                <a:latin typeface="Muli Bold"/>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2" name="Group 2"/>
          <p:cNvGrpSpPr/>
          <p:nvPr/>
        </p:nvGrpSpPr>
        <p:grpSpPr>
          <a:xfrm>
            <a:off x="8610600" y="2400300"/>
            <a:ext cx="8839199" cy="6758946"/>
            <a:chOff x="0" y="28575"/>
            <a:chExt cx="6156601" cy="5293887"/>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0" y="2303143"/>
              <a:ext cx="6156601" cy="3019319"/>
            </a:xfrm>
            <a:prstGeom prst="rect">
              <a:avLst/>
            </a:prstGeom>
          </p:spPr>
          <p:txBody>
            <a:bodyPr lIns="0" tIns="0" rIns="0" bIns="0" rtlCol="0" anchor="t">
              <a:spAutoFit/>
            </a:bodyPr>
            <a:lstStyle/>
            <a:p>
              <a:r>
                <a:rPr lang="tr-TR" sz="2800" u="sng" dirty="0">
                  <a:solidFill>
                    <a:schemeClr val="bg1"/>
                  </a:solidFill>
                </a:rPr>
                <a:t>   </a:t>
              </a:r>
              <a:r>
                <a:rPr lang="tr-TR" sz="3200" u="sng" dirty="0">
                  <a:solidFill>
                    <a:schemeClr val="bg1"/>
                  </a:solidFill>
                </a:rPr>
                <a:t>Başvuruda ;</a:t>
              </a:r>
            </a:p>
            <a:p>
              <a:endParaRPr lang="tr-TR" sz="2800" u="sng" dirty="0">
                <a:solidFill>
                  <a:schemeClr val="bg1"/>
                </a:solidFill>
              </a:endParaRPr>
            </a:p>
            <a:p>
              <a:pPr marL="571500" indent="-571500">
                <a:buFont typeface="+mj-lt"/>
                <a:buAutoNum type="romanUcPeriod"/>
              </a:pPr>
              <a:r>
                <a:rPr lang="tr-TR" sz="2800" dirty="0">
                  <a:solidFill>
                    <a:schemeClr val="bg1"/>
                  </a:solidFill>
                </a:rPr>
                <a:t>Proje Özeti (en az 150, en fazla 250 kelime)</a:t>
              </a:r>
            </a:p>
            <a:p>
              <a:pPr marL="571500" indent="-571500">
                <a:buFont typeface="+mj-lt"/>
                <a:buAutoNum type="romanUcPeriod"/>
              </a:pPr>
              <a:r>
                <a:rPr lang="tr-TR" sz="2800" dirty="0">
                  <a:solidFill>
                    <a:schemeClr val="bg1"/>
                  </a:solidFill>
                </a:rPr>
                <a:t>Proje Planı ve Proje Raporu (en az 2, en fazla 20 sayfa)</a:t>
              </a:r>
            </a:p>
            <a:p>
              <a:pPr marL="571500" indent="-571500">
                <a:buFont typeface="+mj-lt"/>
                <a:buAutoNum type="romanUcPeriod"/>
              </a:pPr>
              <a:r>
                <a:rPr lang="tr-TR" sz="2800" dirty="0">
                  <a:solidFill>
                    <a:schemeClr val="bg1"/>
                  </a:solidFill>
                </a:rPr>
                <a:t> Tek bir dosya halinde PDF formatında sisteme yüklenir.</a:t>
              </a:r>
            </a:p>
            <a:p>
              <a:pPr marL="571500" indent="-571500">
                <a:buFont typeface="+mj-lt"/>
                <a:buAutoNum type="romanUcPeriod"/>
              </a:pPr>
              <a:r>
                <a:rPr lang="tr-TR" sz="2800" dirty="0">
                  <a:solidFill>
                    <a:schemeClr val="bg1"/>
                  </a:solidFill>
                </a:rPr>
                <a:t>Proje özeti, planı ve raporu dışında kalan belgeler </a:t>
              </a:r>
              <a:r>
                <a:rPr lang="tr-TR" sz="2800" dirty="0" smtClean="0">
                  <a:solidFill>
                    <a:schemeClr val="bg1"/>
                  </a:solidFill>
                </a:rPr>
                <a:t>(bilimsel etik formu, izin belgeleri, </a:t>
              </a:r>
              <a:r>
                <a:rPr lang="tr-TR" sz="2800" dirty="0">
                  <a:solidFill>
                    <a:schemeClr val="bg1"/>
                  </a:solidFill>
                </a:rPr>
                <a:t>anket vb.) sistemde </a:t>
              </a:r>
              <a:r>
                <a:rPr lang="tr-TR" sz="2800" dirty="0" smtClean="0">
                  <a:solidFill>
                    <a:schemeClr val="bg1"/>
                  </a:solidFill>
                </a:rPr>
                <a:t>EK BELGELER kısmına </a:t>
              </a:r>
              <a:r>
                <a:rPr lang="tr-TR" sz="2800" dirty="0">
                  <a:solidFill>
                    <a:schemeClr val="bg1"/>
                  </a:solidFill>
                </a:rPr>
                <a:t>yüklenir.</a:t>
              </a:r>
            </a:p>
            <a:p>
              <a:pPr>
                <a:lnSpc>
                  <a:spcPts val="2700"/>
                </a:lnSpc>
              </a:pPr>
              <a:endParaRPr lang="en-US" sz="1800" dirty="0">
                <a:solidFill>
                  <a:srgbClr val="FFFFFF"/>
                </a:solidFill>
                <a:latin typeface="Muli Regular"/>
              </a:endParaRPr>
            </a:p>
          </p:txBody>
        </p:sp>
        <p:sp>
          <p:nvSpPr>
            <p:cNvPr id="5" name="TextBox 5"/>
            <p:cNvSpPr txBox="1"/>
            <p:nvPr/>
          </p:nvSpPr>
          <p:spPr>
            <a:xfrm>
              <a:off x="0" y="28575"/>
              <a:ext cx="6156601" cy="331462"/>
            </a:xfrm>
            <a:prstGeom prst="rect">
              <a:avLst/>
            </a:prstGeom>
          </p:spPr>
          <p:txBody>
            <a:bodyPr lIns="0" tIns="0" rIns="0" bIns="0" rtlCol="0" anchor="t">
              <a:spAutoFit/>
            </a:bodyPr>
            <a:lstStyle/>
            <a:p>
              <a:pPr>
                <a:lnSpc>
                  <a:spcPts val="3300"/>
                </a:lnSpc>
              </a:pPr>
              <a:endParaRPr lang="en-US" sz="3000" dirty="0">
                <a:solidFill>
                  <a:srgbClr val="FFFFFF"/>
                </a:solidFill>
                <a:latin typeface="Muli Bold"/>
              </a:endParaRPr>
            </a:p>
          </p:txBody>
        </p:sp>
      </p:grpSp>
      <p:grpSp>
        <p:nvGrpSpPr>
          <p:cNvPr id="6" name="Group 6"/>
          <p:cNvGrpSpPr>
            <a:grpSpLocks noChangeAspect="1"/>
          </p:cNvGrpSpPr>
          <p:nvPr/>
        </p:nvGrpSpPr>
        <p:grpSpPr>
          <a:xfrm>
            <a:off x="1143001" y="2823493"/>
            <a:ext cx="5105400" cy="6130008"/>
            <a:chOff x="0" y="0"/>
            <a:chExt cx="10143490" cy="10163810"/>
          </a:xfrm>
        </p:grpSpPr>
        <p:sp>
          <p:nvSpPr>
            <p:cNvPr id="7" name="Freeform 7"/>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2" cstate="print"/>
              <a:stretch>
                <a:fillRect t="-25" r="1" b="-23"/>
              </a:stretch>
            </a:blipFill>
          </p:spPr>
        </p:sp>
        <p:sp>
          <p:nvSpPr>
            <p:cNvPr id="8" name="Freeform 8"/>
            <p:cNvSpPr/>
            <p:nvPr/>
          </p:nvSpPr>
          <p:spPr>
            <a:xfrm>
              <a:off x="3149600" y="2368550"/>
              <a:ext cx="5156200" cy="6858000"/>
            </a:xfrm>
            <a:custGeom>
              <a:avLst/>
              <a:gdLst/>
              <a:ahLst/>
              <a:cxnLst/>
              <a:rect l="l" t="t" r="r" b="b"/>
              <a:pathLst>
                <a:path w="5156200" h="6858000">
                  <a:moveTo>
                    <a:pt x="0" y="0"/>
                  </a:moveTo>
                  <a:lnTo>
                    <a:pt x="5156200" y="0"/>
                  </a:lnTo>
                  <a:lnTo>
                    <a:pt x="5156200" y="6858000"/>
                  </a:lnTo>
                  <a:lnTo>
                    <a:pt x="0" y="6858000"/>
                  </a:lnTo>
                  <a:close/>
                </a:path>
              </a:pathLst>
            </a:custGeom>
            <a:blipFill>
              <a:blip r:embed="rId3" cstate="print"/>
              <a:stretch>
                <a:fillRect l="-1806" t="23303" r="391" b="9221"/>
              </a:stretch>
            </a:blipFill>
          </p:spPr>
        </p:sp>
        <p:sp>
          <p:nvSpPr>
            <p:cNvPr id="9" name="Freeform 9"/>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4" cstate="print"/>
              <a:stretch>
                <a:fillRect l="3693" t="1456" r="34017" b="5297"/>
              </a:stretch>
            </a:blipFill>
          </p:spPr>
        </p:sp>
      </p:grpSp>
      <p:sp>
        <p:nvSpPr>
          <p:cNvPr id="10" name="TextBox 10"/>
          <p:cNvSpPr txBox="1"/>
          <p:nvPr/>
        </p:nvSpPr>
        <p:spPr>
          <a:xfrm>
            <a:off x="1028700" y="1095375"/>
            <a:ext cx="8115300" cy="898259"/>
          </a:xfrm>
          <a:prstGeom prst="rect">
            <a:avLst/>
          </a:prstGeom>
        </p:spPr>
        <p:txBody>
          <a:bodyPr lIns="0" tIns="0" rIns="0" bIns="0" rtlCol="0" anchor="t">
            <a:spAutoFit/>
          </a:bodyPr>
          <a:lstStyle/>
          <a:p>
            <a:pPr>
              <a:lnSpc>
                <a:spcPts val="7700"/>
              </a:lnSpc>
            </a:pPr>
            <a:r>
              <a:rPr lang="tr-TR" sz="5400" dirty="0">
                <a:solidFill>
                  <a:srgbClr val="FFFFFF"/>
                </a:solidFill>
                <a:latin typeface="Muli Black Bold"/>
              </a:rPr>
              <a:t>Başvuruda Neler Yapılır?</a:t>
            </a:r>
            <a:endParaRPr lang="en-US" sz="5400" dirty="0">
              <a:solidFill>
                <a:srgbClr val="FFFFFF"/>
              </a:solidFill>
              <a:latin typeface="Muli Black Bold"/>
            </a:endParaRPr>
          </a:p>
        </p:txBody>
      </p:sp>
      <p:sp>
        <p:nvSpPr>
          <p:cNvPr id="13" name="Dikdörtgen 12"/>
          <p:cNvSpPr/>
          <p:nvPr/>
        </p:nvSpPr>
        <p:spPr>
          <a:xfrm>
            <a:off x="8458199" y="1981925"/>
            <a:ext cx="8991599" cy="3108543"/>
          </a:xfrm>
          <a:prstGeom prst="rect">
            <a:avLst/>
          </a:prstGeom>
        </p:spPr>
        <p:txBody>
          <a:bodyPr wrap="square">
            <a:spAutoFit/>
          </a:bodyPr>
          <a:lstStyle/>
          <a:p>
            <a:pPr lvl="0"/>
            <a:endParaRPr lang="tr-TR" sz="2800" dirty="0">
              <a:solidFill>
                <a:prstClr val="white"/>
              </a:solidFill>
            </a:endParaRPr>
          </a:p>
          <a:p>
            <a:pPr lvl="0"/>
            <a:r>
              <a:rPr lang="tr-TR" sz="2800" dirty="0">
                <a:solidFill>
                  <a:prstClr val="white"/>
                </a:solidFill>
              </a:rPr>
              <a:t>*İki </a:t>
            </a:r>
            <a:r>
              <a:rPr lang="tr-TR" sz="2800" dirty="0" smtClean="0">
                <a:solidFill>
                  <a:prstClr val="white"/>
                </a:solidFill>
              </a:rPr>
              <a:t>veya üç öğrenci </a:t>
            </a:r>
            <a:r>
              <a:rPr lang="tr-TR" sz="2800" dirty="0">
                <a:solidFill>
                  <a:prstClr val="white"/>
                </a:solidFill>
              </a:rPr>
              <a:t>tarafından hazırlanan projelerde başvuru sistemine bir öğrenci giriş yapar ve diğer </a:t>
            </a:r>
            <a:r>
              <a:rPr lang="tr-TR" sz="2800" dirty="0" smtClean="0">
                <a:solidFill>
                  <a:prstClr val="white"/>
                </a:solidFill>
              </a:rPr>
              <a:t>öğrenci/öğrenciler </a:t>
            </a:r>
            <a:r>
              <a:rPr lang="tr-TR" sz="2800" dirty="0">
                <a:solidFill>
                  <a:prstClr val="white"/>
                </a:solidFill>
              </a:rPr>
              <a:t>ile varsa danışman bilgilerini kendi bilgileriyle birlikte sisteme ekler.</a:t>
            </a:r>
          </a:p>
          <a:p>
            <a:pPr lvl="0"/>
            <a:r>
              <a:rPr lang="tr-TR" sz="2800" dirty="0">
                <a:solidFill>
                  <a:prstClr val="white"/>
                </a:solidFill>
              </a:rPr>
              <a:t> *Öğrenci/öğrencilerin son altı ay içinde çekilmiş vesikalık fotoğrafları sisteme yüklenir.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1312872" y="4071887"/>
            <a:ext cx="14917727" cy="711200"/>
          </a:xfrm>
          <a:prstGeom prst="rect">
            <a:avLst/>
          </a:prstGeom>
        </p:spPr>
        <p:txBody>
          <a:bodyPr wrap="square" lIns="0" tIns="0" rIns="0" bIns="0" rtlCol="0" anchor="t">
            <a:spAutoFit/>
          </a:bodyPr>
          <a:lstStyle/>
          <a:p>
            <a:pPr>
              <a:lnSpc>
                <a:spcPts val="5500"/>
              </a:lnSpc>
            </a:pPr>
            <a:r>
              <a:rPr lang="tr-TR" sz="5000" dirty="0">
                <a:solidFill>
                  <a:srgbClr val="1B1A1A"/>
                </a:solidFill>
                <a:latin typeface="Muli Bold"/>
              </a:rPr>
              <a:t> </a:t>
            </a:r>
            <a:endParaRPr lang="en-US" sz="5000" dirty="0">
              <a:solidFill>
                <a:srgbClr val="1B1A1A"/>
              </a:solidFill>
              <a:latin typeface="Muli Bold"/>
            </a:endParaRPr>
          </a:p>
        </p:txBody>
      </p:sp>
      <p:sp>
        <p:nvSpPr>
          <p:cNvPr id="18" name="Dikdörtgen 17"/>
          <p:cNvSpPr/>
          <p:nvPr/>
        </p:nvSpPr>
        <p:spPr>
          <a:xfrm>
            <a:off x="1143000" y="3086100"/>
            <a:ext cx="12268200" cy="6186309"/>
          </a:xfrm>
          <a:prstGeom prst="rect">
            <a:avLst/>
          </a:prstGeom>
        </p:spPr>
        <p:txBody>
          <a:bodyPr wrap="square">
            <a:spAutoFit/>
          </a:bodyPr>
          <a:lstStyle/>
          <a:p>
            <a:r>
              <a:rPr lang="tr-TR" sz="3600" dirty="0"/>
              <a:t>Biyoloji</a:t>
            </a:r>
          </a:p>
          <a:p>
            <a:r>
              <a:rPr lang="tr-TR" sz="3600" dirty="0"/>
              <a:t>Coğrafya</a:t>
            </a:r>
          </a:p>
          <a:p>
            <a:r>
              <a:rPr lang="tr-TR" sz="3600" dirty="0"/>
              <a:t>Değerler Eğitimi</a:t>
            </a:r>
          </a:p>
          <a:p>
            <a:r>
              <a:rPr lang="tr-TR" sz="3600" dirty="0"/>
              <a:t>Fizik, Kimya </a:t>
            </a:r>
          </a:p>
          <a:p>
            <a:r>
              <a:rPr lang="tr-TR" sz="3600" dirty="0"/>
              <a:t>Matematik </a:t>
            </a:r>
          </a:p>
          <a:p>
            <a:r>
              <a:rPr lang="tr-TR" sz="3600" dirty="0"/>
              <a:t>Psikoloji </a:t>
            </a:r>
          </a:p>
          <a:p>
            <a:r>
              <a:rPr lang="tr-TR" sz="3600" dirty="0"/>
              <a:t>Sosyoloji </a:t>
            </a:r>
          </a:p>
          <a:p>
            <a:r>
              <a:rPr lang="tr-TR" sz="3600" dirty="0"/>
              <a:t>Tarih</a:t>
            </a:r>
          </a:p>
          <a:p>
            <a:r>
              <a:rPr lang="tr-TR" sz="3600" dirty="0"/>
              <a:t>Teknolojik Tasarım </a:t>
            </a:r>
          </a:p>
          <a:p>
            <a:r>
              <a:rPr lang="tr-TR" sz="3600" dirty="0"/>
              <a:t>Türk Dili ve Edebiyatı</a:t>
            </a:r>
          </a:p>
          <a:p>
            <a:r>
              <a:rPr lang="tr-TR" sz="3600" dirty="0"/>
              <a:t>Yazılım olmak üzere 12 alanda düzenlenecektir.</a:t>
            </a:r>
          </a:p>
        </p:txBody>
      </p:sp>
      <p:grpSp>
        <p:nvGrpSpPr>
          <p:cNvPr id="19" name="Group 3"/>
          <p:cNvGrpSpPr/>
          <p:nvPr/>
        </p:nvGrpSpPr>
        <p:grpSpPr>
          <a:xfrm>
            <a:off x="0" y="1046936"/>
            <a:ext cx="8458200" cy="1429564"/>
            <a:chOff x="0" y="0"/>
            <a:chExt cx="5663046" cy="1040880"/>
          </a:xfrm>
        </p:grpSpPr>
        <p:sp>
          <p:nvSpPr>
            <p:cNvPr id="20" name="AutoShape 4"/>
            <p:cNvSpPr/>
            <p:nvPr/>
          </p:nvSpPr>
          <p:spPr>
            <a:xfrm>
              <a:off x="0" y="0"/>
              <a:ext cx="5663046" cy="1040880"/>
            </a:xfrm>
            <a:prstGeom prst="rect">
              <a:avLst/>
            </a:prstGeom>
            <a:solidFill>
              <a:srgbClr val="CCED00"/>
            </a:solidFill>
          </p:spPr>
        </p:sp>
        <p:sp>
          <p:nvSpPr>
            <p:cNvPr id="21" name="TextBox 5"/>
            <p:cNvSpPr txBox="1"/>
            <p:nvPr/>
          </p:nvSpPr>
          <p:spPr>
            <a:xfrm>
              <a:off x="414904" y="402716"/>
              <a:ext cx="4863051" cy="319849"/>
            </a:xfrm>
            <a:prstGeom prst="rect">
              <a:avLst/>
            </a:prstGeom>
          </p:spPr>
          <p:txBody>
            <a:bodyPr wrap="square" lIns="0" tIns="0" rIns="0" bIns="0" rtlCol="0" anchor="t">
              <a:spAutoFit/>
            </a:bodyPr>
            <a:lstStyle/>
            <a:p>
              <a:pPr>
                <a:lnSpc>
                  <a:spcPts val="3300"/>
                </a:lnSpc>
              </a:pPr>
              <a:r>
                <a:rPr lang="tr-TR" sz="4000" b="1" dirty="0">
                  <a:solidFill>
                    <a:srgbClr val="1B1A1A"/>
                  </a:solidFill>
                  <a:latin typeface="+mj-lt"/>
                </a:rPr>
                <a:t>Yarışma Kategorileri</a:t>
              </a:r>
              <a:endParaRPr lang="en-US" sz="4000" b="1" dirty="0">
                <a:solidFill>
                  <a:srgbClr val="1B1A1A"/>
                </a:solidFill>
                <a:latin typeface="+mj-lt"/>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dirty="0"/>
          </a:p>
        </p:txBody>
      </p:sp>
      <p:grpSp>
        <p:nvGrpSpPr>
          <p:cNvPr id="5" name="Group 3"/>
          <p:cNvGrpSpPr/>
          <p:nvPr/>
        </p:nvGrpSpPr>
        <p:grpSpPr>
          <a:xfrm>
            <a:off x="0" y="1046936"/>
            <a:ext cx="5715000" cy="780660"/>
            <a:chOff x="0" y="0"/>
            <a:chExt cx="5663046" cy="1040880"/>
          </a:xfrm>
        </p:grpSpPr>
        <p:sp>
          <p:nvSpPr>
            <p:cNvPr id="6" name="AutoShape 4"/>
            <p:cNvSpPr/>
            <p:nvPr/>
          </p:nvSpPr>
          <p:spPr>
            <a:xfrm>
              <a:off x="0" y="0"/>
              <a:ext cx="5663046" cy="1040880"/>
            </a:xfrm>
            <a:prstGeom prst="rect">
              <a:avLst/>
            </a:prstGeom>
            <a:solidFill>
              <a:srgbClr val="CCED00"/>
            </a:solidFill>
          </p:spPr>
        </p:sp>
        <p:sp>
          <p:nvSpPr>
            <p:cNvPr id="7" name="TextBox 5"/>
            <p:cNvSpPr txBox="1"/>
            <p:nvPr/>
          </p:nvSpPr>
          <p:spPr>
            <a:xfrm>
              <a:off x="406401" y="244215"/>
              <a:ext cx="4863051" cy="564257"/>
            </a:xfrm>
            <a:prstGeom prst="rect">
              <a:avLst/>
            </a:prstGeom>
          </p:spPr>
          <p:txBody>
            <a:bodyPr wrap="square" lIns="0" tIns="0" rIns="0" bIns="0" rtlCol="0" anchor="t">
              <a:spAutoFit/>
            </a:bodyPr>
            <a:lstStyle/>
            <a:p>
              <a:pPr>
                <a:lnSpc>
                  <a:spcPts val="3300"/>
                </a:lnSpc>
              </a:pPr>
              <a:r>
                <a:rPr lang="tr-TR" sz="3600" b="1" dirty="0">
                  <a:solidFill>
                    <a:srgbClr val="1B1A1A"/>
                  </a:solidFill>
                  <a:latin typeface="+mj-lt"/>
                </a:rPr>
                <a:t>TEMATİK ALANLAR</a:t>
              </a:r>
              <a:endParaRPr lang="en-US" sz="3600" b="1" dirty="0">
                <a:solidFill>
                  <a:srgbClr val="1B1A1A"/>
                </a:solidFill>
                <a:latin typeface="+mj-lt"/>
              </a:endParaRPr>
            </a:p>
          </p:txBody>
        </p:sp>
      </p:grpSp>
      <p:sp>
        <p:nvSpPr>
          <p:cNvPr id="9" name="Alt Başlık 8"/>
          <p:cNvSpPr>
            <a:spLocks noGrp="1"/>
          </p:cNvSpPr>
          <p:nvPr>
            <p:ph type="subTitle" idx="1"/>
          </p:nvPr>
        </p:nvSpPr>
        <p:spPr/>
        <p:txBody>
          <a:bodyPr/>
          <a:lstStyle/>
          <a:p>
            <a:endParaRPr lang="tr-TR"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2600" y="1840296"/>
            <a:ext cx="14020800" cy="80276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08059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D00"/>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1B1A1A"/>
          </a:solidFill>
        </p:spPr>
      </p:sp>
      <p:grpSp>
        <p:nvGrpSpPr>
          <p:cNvPr id="4" name="Group 4"/>
          <p:cNvGrpSpPr/>
          <p:nvPr/>
        </p:nvGrpSpPr>
        <p:grpSpPr>
          <a:xfrm>
            <a:off x="1524000" y="2171700"/>
            <a:ext cx="4726409" cy="806977"/>
            <a:chOff x="0" y="28575"/>
            <a:chExt cx="6301878" cy="1075969"/>
          </a:xfrm>
        </p:grpSpPr>
        <p:sp>
          <p:nvSpPr>
            <p:cNvPr id="5" name="AutoShape 5"/>
            <p:cNvSpPr/>
            <p:nvPr/>
          </p:nvSpPr>
          <p:spPr>
            <a:xfrm>
              <a:off x="0" y="1091584"/>
              <a:ext cx="6301878" cy="12960"/>
            </a:xfrm>
            <a:prstGeom prst="rect">
              <a:avLst/>
            </a:prstGeom>
            <a:solidFill>
              <a:srgbClr val="1B1A1A"/>
            </a:solidFill>
          </p:spPr>
        </p:sp>
        <p:sp>
          <p:nvSpPr>
            <p:cNvPr id="7" name="TextBox 7"/>
            <p:cNvSpPr txBox="1"/>
            <p:nvPr/>
          </p:nvSpPr>
          <p:spPr>
            <a:xfrm>
              <a:off x="0" y="28575"/>
              <a:ext cx="6301878" cy="603754"/>
            </a:xfrm>
            <a:prstGeom prst="rect">
              <a:avLst/>
            </a:prstGeom>
          </p:spPr>
          <p:txBody>
            <a:bodyPr lIns="0" tIns="0" rIns="0" bIns="0" rtlCol="0" anchor="t">
              <a:spAutoFit/>
            </a:bodyPr>
            <a:lstStyle/>
            <a:p>
              <a:pPr>
                <a:lnSpc>
                  <a:spcPts val="3300"/>
                </a:lnSpc>
              </a:pPr>
              <a:r>
                <a:rPr lang="en-US" sz="4000" b="1" dirty="0">
                  <a:solidFill>
                    <a:srgbClr val="1B1A1A"/>
                  </a:solidFill>
                  <a:latin typeface="+mj-lt"/>
                </a:rPr>
                <a:t> </a:t>
              </a:r>
              <a:r>
                <a:rPr lang="tr-TR" sz="4000" b="1" dirty="0">
                  <a:solidFill>
                    <a:srgbClr val="1B1A1A"/>
                  </a:solidFill>
                  <a:latin typeface="+mj-lt"/>
                </a:rPr>
                <a:t>Çağrı Takvimi</a:t>
              </a:r>
              <a:endParaRPr lang="en-US" sz="4000" b="1" dirty="0">
                <a:solidFill>
                  <a:srgbClr val="1B1A1A"/>
                </a:solidFill>
                <a:latin typeface="+mj-lt"/>
              </a:endParaRPr>
            </a:p>
          </p:txBody>
        </p:sp>
      </p:grpSp>
      <p:grpSp>
        <p:nvGrpSpPr>
          <p:cNvPr id="8" name="Group 8"/>
          <p:cNvGrpSpPr/>
          <p:nvPr/>
        </p:nvGrpSpPr>
        <p:grpSpPr>
          <a:xfrm>
            <a:off x="10134600" y="2247900"/>
            <a:ext cx="7683985" cy="4699073"/>
            <a:chOff x="0" y="28575"/>
            <a:chExt cx="8060400" cy="4440945"/>
          </a:xfrm>
        </p:grpSpPr>
        <p:sp>
          <p:nvSpPr>
            <p:cNvPr id="9" name="AutoShape 9"/>
            <p:cNvSpPr/>
            <p:nvPr/>
          </p:nvSpPr>
          <p:spPr>
            <a:xfrm>
              <a:off x="0" y="1091584"/>
              <a:ext cx="6301878" cy="12960"/>
            </a:xfrm>
            <a:prstGeom prst="rect">
              <a:avLst/>
            </a:prstGeom>
            <a:solidFill>
              <a:srgbClr val="CCED00"/>
            </a:solidFill>
          </p:spPr>
        </p:sp>
        <p:sp>
          <p:nvSpPr>
            <p:cNvPr id="10" name="TextBox 10"/>
            <p:cNvSpPr txBox="1"/>
            <p:nvPr/>
          </p:nvSpPr>
          <p:spPr>
            <a:xfrm>
              <a:off x="0" y="1488103"/>
              <a:ext cx="8060400" cy="2981417"/>
            </a:xfrm>
            <a:prstGeom prst="rect">
              <a:avLst/>
            </a:prstGeom>
          </p:spPr>
          <p:txBody>
            <a:bodyPr wrap="square" lIns="0" tIns="0" rIns="0" bIns="0" rtlCol="0" anchor="t">
              <a:spAutoFit/>
            </a:bodyPr>
            <a:lstStyle/>
            <a:p>
              <a:pPr>
                <a:lnSpc>
                  <a:spcPts val="2700"/>
                </a:lnSpc>
              </a:pPr>
              <a:endParaRPr lang="en-US" sz="2800" dirty="0">
                <a:solidFill>
                  <a:schemeClr val="bg1"/>
                </a:solidFill>
                <a:latin typeface="Muli Regular"/>
              </a:endParaRPr>
            </a:p>
            <a:p>
              <a:r>
                <a:rPr lang="tr-TR" sz="3200" dirty="0">
                  <a:solidFill>
                    <a:schemeClr val="bg1"/>
                  </a:solidFill>
                </a:rPr>
                <a:t>*Ön Değerlendirme Sonuçları Tarihi</a:t>
              </a:r>
              <a:r>
                <a:rPr lang="tr-TR" sz="3200" dirty="0" smtClean="0">
                  <a:solidFill>
                    <a:schemeClr val="bg1"/>
                  </a:solidFill>
                </a:rPr>
                <a:t>: Mart 2022</a:t>
              </a:r>
              <a:endParaRPr lang="tr-TR" sz="3200" dirty="0">
                <a:solidFill>
                  <a:schemeClr val="bg1"/>
                </a:solidFill>
              </a:endParaRPr>
            </a:p>
            <a:p>
              <a:r>
                <a:rPr lang="tr-TR" sz="3200" dirty="0">
                  <a:solidFill>
                    <a:schemeClr val="bg1"/>
                  </a:solidFill>
                </a:rPr>
                <a:t>*Bölge Yarışmaları Tarihi: </a:t>
              </a:r>
              <a:r>
                <a:rPr lang="tr-TR" sz="3200" dirty="0" smtClean="0">
                  <a:solidFill>
                    <a:schemeClr val="bg1"/>
                  </a:solidFill>
                </a:rPr>
                <a:t>14-17 </a:t>
              </a:r>
              <a:r>
                <a:rPr lang="tr-TR" sz="3200" dirty="0">
                  <a:solidFill>
                    <a:schemeClr val="bg1"/>
                  </a:solidFill>
                </a:rPr>
                <a:t>Mart </a:t>
              </a:r>
              <a:r>
                <a:rPr lang="tr-TR" sz="3200" dirty="0" smtClean="0">
                  <a:solidFill>
                    <a:schemeClr val="bg1"/>
                  </a:solidFill>
                </a:rPr>
                <a:t>2022</a:t>
              </a:r>
              <a:endParaRPr lang="tr-TR" sz="3200" dirty="0">
                <a:solidFill>
                  <a:schemeClr val="bg1"/>
                </a:solidFill>
              </a:endParaRPr>
            </a:p>
            <a:p>
              <a:r>
                <a:rPr lang="tr-TR" sz="3200" dirty="0">
                  <a:solidFill>
                    <a:schemeClr val="bg1"/>
                  </a:solidFill>
                </a:rPr>
                <a:t>*Final Yarışması Tarihi: </a:t>
              </a:r>
              <a:r>
                <a:rPr lang="tr-TR" sz="3200" dirty="0" smtClean="0">
                  <a:solidFill>
                    <a:schemeClr val="bg1"/>
                  </a:solidFill>
                </a:rPr>
                <a:t>23-26 Mayıs 2022</a:t>
              </a:r>
              <a:endParaRPr lang="tr-TR" sz="3200" dirty="0">
                <a:solidFill>
                  <a:schemeClr val="bg1"/>
                </a:solidFill>
              </a:endParaRPr>
            </a:p>
            <a:p>
              <a:endParaRPr lang="tr-TR" sz="3200" dirty="0">
                <a:solidFill>
                  <a:schemeClr val="bg1"/>
                </a:solidFill>
              </a:endParaRPr>
            </a:p>
            <a:p>
              <a:pPr>
                <a:lnSpc>
                  <a:spcPts val="2700"/>
                </a:lnSpc>
              </a:pPr>
              <a:endParaRPr lang="en-US" sz="2800" dirty="0">
                <a:solidFill>
                  <a:schemeClr val="bg1"/>
                </a:solidFill>
                <a:latin typeface="Muli Regular"/>
              </a:endParaRPr>
            </a:p>
          </p:txBody>
        </p:sp>
        <p:sp>
          <p:nvSpPr>
            <p:cNvPr id="11" name="TextBox 11"/>
            <p:cNvSpPr txBox="1"/>
            <p:nvPr/>
          </p:nvSpPr>
          <p:spPr>
            <a:xfrm>
              <a:off x="0" y="28575"/>
              <a:ext cx="6301878" cy="1199838"/>
            </a:xfrm>
            <a:prstGeom prst="rect">
              <a:avLst/>
            </a:prstGeom>
          </p:spPr>
          <p:txBody>
            <a:bodyPr lIns="0" tIns="0" rIns="0" bIns="0" rtlCol="0" anchor="t">
              <a:spAutoFit/>
            </a:bodyPr>
            <a:lstStyle/>
            <a:p>
              <a:pPr>
                <a:lnSpc>
                  <a:spcPts val="3300"/>
                </a:lnSpc>
              </a:pPr>
              <a:r>
                <a:rPr lang="tr-TR" sz="3200" b="1" u="sng" dirty="0" smtClean="0">
                  <a:solidFill>
                    <a:schemeClr val="bg1"/>
                  </a:solidFill>
                </a:rPr>
                <a:t>Başvuru Tarihleri</a:t>
              </a:r>
              <a:r>
                <a:rPr lang="tr-TR" sz="3200" dirty="0" smtClean="0">
                  <a:solidFill>
                    <a:schemeClr val="bg1"/>
                  </a:solidFill>
                </a:rPr>
                <a:t>: </a:t>
              </a:r>
              <a:r>
                <a:rPr lang="tr-TR" sz="3200" dirty="0" smtClean="0">
                  <a:solidFill>
                    <a:schemeClr val="bg1"/>
                  </a:solidFill>
                  <a:latin typeface="+mj-lt"/>
                </a:rPr>
                <a:t>3 </a:t>
              </a:r>
              <a:r>
                <a:rPr lang="tr-TR" sz="3200" dirty="0">
                  <a:solidFill>
                    <a:schemeClr val="bg1"/>
                  </a:solidFill>
                  <a:latin typeface="+mj-lt"/>
                </a:rPr>
                <a:t>Ocak </a:t>
              </a:r>
              <a:r>
                <a:rPr lang="tr-TR" sz="3200" dirty="0" smtClean="0">
                  <a:solidFill>
                    <a:schemeClr val="bg1"/>
                  </a:solidFill>
                  <a:latin typeface="+mj-lt"/>
                </a:rPr>
                <a:t>2022 -  11 </a:t>
              </a:r>
              <a:r>
                <a:rPr lang="tr-TR" sz="3200" dirty="0">
                  <a:solidFill>
                    <a:schemeClr val="bg1"/>
                  </a:solidFill>
                  <a:latin typeface="+mj-lt"/>
                </a:rPr>
                <a:t>Şubat </a:t>
              </a:r>
              <a:r>
                <a:rPr lang="tr-TR" sz="3200" dirty="0" smtClean="0">
                  <a:solidFill>
                    <a:schemeClr val="bg1"/>
                  </a:solidFill>
                  <a:latin typeface="+mj-lt"/>
                </a:rPr>
                <a:t>2022</a:t>
              </a:r>
              <a:endParaRPr lang="tr-TR" sz="3200" dirty="0">
                <a:solidFill>
                  <a:schemeClr val="bg1"/>
                </a:solidFill>
                <a:latin typeface="+mj-lt"/>
              </a:endParaRPr>
            </a:p>
            <a:p>
              <a:pPr>
                <a:lnSpc>
                  <a:spcPts val="3300"/>
                </a:lnSpc>
              </a:pPr>
              <a:endParaRPr lang="en-US" sz="2400" dirty="0">
                <a:solidFill>
                  <a:srgbClr val="FF0000"/>
                </a:solidFill>
                <a:latin typeface="Muli Bold"/>
              </a:endParaRPr>
            </a:p>
          </p:txBody>
        </p:sp>
      </p:grpSp>
      <p:sp>
        <p:nvSpPr>
          <p:cNvPr id="12" name="Dikdörtgen 11"/>
          <p:cNvSpPr/>
          <p:nvPr/>
        </p:nvSpPr>
        <p:spPr>
          <a:xfrm>
            <a:off x="1181100" y="3906982"/>
            <a:ext cx="7543800" cy="2862322"/>
          </a:xfrm>
          <a:prstGeom prst="rect">
            <a:avLst/>
          </a:prstGeom>
        </p:spPr>
        <p:txBody>
          <a:bodyPr wrap="square">
            <a:spAutoFit/>
          </a:bodyPr>
          <a:lstStyle/>
          <a:p>
            <a:r>
              <a:rPr lang="tr-TR" sz="3600" dirty="0"/>
              <a:t>Yarışma için yılda bir kez başvuru alınır. Yarışma kapsamında önce 12 bölgede bölge sergisi düzenlenir, sonrasında Türkiye genelini kapsayan final sergisi yapılır.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4" name="TextBox 4"/>
          <p:cNvSpPr txBox="1"/>
          <p:nvPr/>
        </p:nvSpPr>
        <p:spPr>
          <a:xfrm>
            <a:off x="1219200" y="1230097"/>
            <a:ext cx="9906000" cy="423193"/>
          </a:xfrm>
          <a:prstGeom prst="rect">
            <a:avLst/>
          </a:prstGeom>
        </p:spPr>
        <p:txBody>
          <a:bodyPr wrap="square" lIns="0" tIns="0" rIns="0" bIns="0" rtlCol="0" anchor="t">
            <a:spAutoFit/>
          </a:bodyPr>
          <a:lstStyle/>
          <a:p>
            <a:pPr>
              <a:lnSpc>
                <a:spcPts val="3300"/>
              </a:lnSpc>
            </a:pPr>
            <a:r>
              <a:rPr lang="tr-TR" sz="3600" dirty="0">
                <a:solidFill>
                  <a:srgbClr val="92D050"/>
                </a:solidFill>
                <a:latin typeface="+mj-lt"/>
              </a:rPr>
              <a:t>Projenin Elenmesine Neden Olabilecek</a:t>
            </a:r>
            <a:r>
              <a:rPr lang="tr-TR" sz="3600" b="1" dirty="0">
                <a:solidFill>
                  <a:srgbClr val="92D050"/>
                </a:solidFill>
                <a:latin typeface="+mj-lt"/>
              </a:rPr>
              <a:t> </a:t>
            </a:r>
            <a:r>
              <a:rPr lang="tr-TR" sz="3600" dirty="0">
                <a:solidFill>
                  <a:srgbClr val="92D050"/>
                </a:solidFill>
                <a:latin typeface="+mj-lt"/>
              </a:rPr>
              <a:t>Hususlar</a:t>
            </a:r>
            <a:endParaRPr lang="en-US" sz="3600" dirty="0">
              <a:solidFill>
                <a:srgbClr val="92D050"/>
              </a:solidFill>
              <a:latin typeface="+mj-lt"/>
            </a:endParaRPr>
          </a:p>
        </p:txBody>
      </p:sp>
      <p:sp>
        <p:nvSpPr>
          <p:cNvPr id="34" name="Dikdörtgen 33"/>
          <p:cNvSpPr/>
          <p:nvPr/>
        </p:nvSpPr>
        <p:spPr>
          <a:xfrm>
            <a:off x="1752600" y="3020234"/>
            <a:ext cx="14478000" cy="4524315"/>
          </a:xfrm>
          <a:prstGeom prst="rect">
            <a:avLst/>
          </a:prstGeom>
        </p:spPr>
        <p:txBody>
          <a:bodyPr wrap="square">
            <a:spAutoFit/>
          </a:bodyPr>
          <a:lstStyle/>
          <a:p>
            <a:r>
              <a:rPr lang="tr-TR" sz="3200" dirty="0" smtClean="0">
                <a:solidFill>
                  <a:schemeClr val="bg1"/>
                </a:solidFill>
              </a:rPr>
              <a:t>	</a:t>
            </a:r>
            <a:r>
              <a:rPr lang="tr-TR" sz="3600" dirty="0" smtClean="0">
                <a:solidFill>
                  <a:schemeClr val="bg1"/>
                </a:solidFill>
              </a:rPr>
              <a:t>Başvuru sistemine eksik, hatalı veya yanlış belge ve bilgi yüklenmesi, hazırlanan projenin halk sağlığı ve güvenliği için risk teşkil etmesi, insanların kişilik haklarına aykırı çalışma yapılması, projede etnik kökene, kişi veya toplumu karalamaya yönelik içerik bulunması, omurgalılar üzerinde kesi yapılması, kan veya doku alınması, ağız veya enfeksiyon yoluyla etkisi kesin olarak bilinmeyen tehlikeli ve yabancı madde verilmesi, sağlığı tehdit eden deneyler yapılması durumlarında proje başvuruları hangi aşamada olursa olsun yarışmadan elenir.</a:t>
            </a:r>
            <a:endParaRPr lang="tr-TR" sz="36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314450"/>
            <a:ext cx="6679758" cy="127554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64257"/>
            </a:xfrm>
            <a:prstGeom prst="rect">
              <a:avLst/>
            </a:prstGeom>
          </p:spPr>
          <p:txBody>
            <a:bodyPr wrap="square" lIns="0" tIns="0" rIns="0" bIns="0" rtlCol="0" anchor="t">
              <a:spAutoFit/>
            </a:bodyPr>
            <a:lstStyle/>
            <a:p>
              <a:pPr>
                <a:lnSpc>
                  <a:spcPts val="3300"/>
                </a:lnSpc>
              </a:pPr>
              <a:r>
                <a:rPr lang="tr-TR" sz="2800" dirty="0">
                  <a:solidFill>
                    <a:srgbClr val="1B1A1A"/>
                  </a:solidFill>
                  <a:latin typeface="Muli Bold"/>
                </a:rPr>
                <a:t>Bilimsel Soru Sorma </a:t>
              </a:r>
              <a:endParaRPr lang="en-US" sz="2800" dirty="0">
                <a:solidFill>
                  <a:srgbClr val="1B1A1A"/>
                </a:solidFill>
                <a:latin typeface="Muli Bold"/>
              </a:endParaRPr>
            </a:p>
          </p:txBody>
        </p:sp>
      </p:grpSp>
      <p:sp>
        <p:nvSpPr>
          <p:cNvPr id="10" name="TextBox 10"/>
          <p:cNvSpPr txBox="1"/>
          <p:nvPr/>
        </p:nvSpPr>
        <p:spPr>
          <a:xfrm>
            <a:off x="1447800" y="3162300"/>
            <a:ext cx="15087600" cy="5516895"/>
          </a:xfrm>
          <a:prstGeom prst="rect">
            <a:avLst/>
          </a:prstGeom>
        </p:spPr>
        <p:txBody>
          <a:bodyPr wrap="square" lIns="0" tIns="0" rIns="0" bIns="0" rtlCol="0" anchor="t">
            <a:spAutoFit/>
          </a:bodyPr>
          <a:lstStyle/>
          <a:p>
            <a:r>
              <a:rPr lang="tr-TR" sz="2800" dirty="0">
                <a:solidFill>
                  <a:schemeClr val="bg1"/>
                </a:solidFill>
              </a:rPr>
              <a:t>Bilimsel araştırmalar her zaman bir soru ile başlar. </a:t>
            </a:r>
          </a:p>
          <a:p>
            <a:endParaRPr lang="tr-TR" sz="2800" dirty="0">
              <a:solidFill>
                <a:schemeClr val="bg1"/>
              </a:solidFill>
            </a:endParaRPr>
          </a:p>
          <a:p>
            <a:r>
              <a:rPr lang="tr-TR" sz="2800" dirty="0">
                <a:solidFill>
                  <a:schemeClr val="bg1"/>
                </a:solidFill>
              </a:rPr>
              <a:t>Aşağıda bazı bilimsel soru örnekleri verilmiştir.</a:t>
            </a:r>
          </a:p>
          <a:p>
            <a:endParaRPr lang="tr-TR" sz="2800" dirty="0">
              <a:solidFill>
                <a:schemeClr val="bg1"/>
              </a:solidFill>
            </a:endParaRPr>
          </a:p>
          <a:p>
            <a:r>
              <a:rPr lang="tr-TR" sz="2800" dirty="0">
                <a:solidFill>
                  <a:schemeClr val="bg1"/>
                </a:solidFill>
              </a:rPr>
              <a:t> *Bitkilerin büyümesinde gün ışığının etkisi nedir?</a:t>
            </a:r>
          </a:p>
          <a:p>
            <a:r>
              <a:rPr lang="tr-TR" sz="2800" dirty="0">
                <a:solidFill>
                  <a:schemeClr val="bg1"/>
                </a:solidFill>
              </a:rPr>
              <a:t> *Nem mantarların büyümesini nasıl etkiler?</a:t>
            </a:r>
          </a:p>
          <a:p>
            <a:r>
              <a:rPr lang="tr-TR" sz="2800" dirty="0">
                <a:solidFill>
                  <a:schemeClr val="bg1"/>
                </a:solidFill>
              </a:rPr>
              <a:t> *Solucanlar hangi besinleri yiyecek olarak tercih ederler?</a:t>
            </a:r>
          </a:p>
          <a:p>
            <a:r>
              <a:rPr lang="tr-TR" sz="2800" dirty="0">
                <a:solidFill>
                  <a:schemeClr val="bg1"/>
                </a:solidFill>
              </a:rPr>
              <a:t> *Bir balonun hacmine sıcaklığın etkisi nedir?</a:t>
            </a:r>
          </a:p>
          <a:p>
            <a:r>
              <a:rPr lang="tr-TR" sz="2800" dirty="0">
                <a:solidFill>
                  <a:schemeClr val="bg1"/>
                </a:solidFill>
              </a:rPr>
              <a:t> *Cisimlerin renginin ışığın soğrulmasına etkisi nedir?</a:t>
            </a:r>
          </a:p>
          <a:p>
            <a:r>
              <a:rPr lang="tr-TR" sz="2800" dirty="0">
                <a:solidFill>
                  <a:schemeClr val="bg1"/>
                </a:solidFill>
              </a:rPr>
              <a:t> *Hangi metal en iyi iletkendir?</a:t>
            </a:r>
          </a:p>
          <a:p>
            <a:r>
              <a:rPr lang="tr-TR" sz="2800" dirty="0">
                <a:solidFill>
                  <a:schemeClr val="bg1"/>
                </a:solidFill>
              </a:rPr>
              <a:t> *Üçgenin iç açıları toplamı nedir?</a:t>
            </a:r>
          </a:p>
          <a:p>
            <a:r>
              <a:rPr lang="tr-TR" sz="2800" dirty="0">
                <a:solidFill>
                  <a:schemeClr val="bg1"/>
                </a:solidFill>
              </a:rPr>
              <a:t> *İlk n tane doğal sayının toplamı nedir?</a:t>
            </a:r>
          </a:p>
          <a:p>
            <a:pPr>
              <a:lnSpc>
                <a:spcPts val="2700"/>
              </a:lnSpc>
            </a:pPr>
            <a:endParaRPr lang="en-US" sz="2800" dirty="0">
              <a:solidFill>
                <a:schemeClr val="bg1"/>
              </a:solidFill>
              <a:latin typeface="Muli Regul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626</Words>
  <Application>Microsoft Office PowerPoint</Application>
  <PresentationFormat>Özel</PresentationFormat>
  <Paragraphs>110</Paragraphs>
  <Slides>17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Arial</vt:lpstr>
      <vt:lpstr>Calibri</vt:lpstr>
      <vt:lpstr>Muli Black Bold</vt:lpstr>
      <vt:lpstr>Muli Regular Bold</vt:lpstr>
      <vt:lpstr>Muli Regular</vt:lpstr>
      <vt:lpstr>Muli Bold</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Ferit ARSLAN</dc:creator>
  <cp:lastModifiedBy>ronaldinho424</cp:lastModifiedBy>
  <cp:revision>38</cp:revision>
  <dcterms:created xsi:type="dcterms:W3CDTF">2006-08-16T00:00:00Z</dcterms:created>
  <dcterms:modified xsi:type="dcterms:W3CDTF">2021-12-02T12:42:23Z</dcterms:modified>
  <dc:identifier>DAEPGfFSANE</dc:identifier>
</cp:coreProperties>
</file>