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0" r:id="rId1"/>
  </p:sldMasterIdLst>
  <p:notesMasterIdLst>
    <p:notesMasterId r:id="rId18"/>
  </p:notesMasterIdLst>
  <p:sldIdLst>
    <p:sldId id="614" r:id="rId2"/>
    <p:sldId id="579" r:id="rId3"/>
    <p:sldId id="615" r:id="rId4"/>
    <p:sldId id="616" r:id="rId5"/>
    <p:sldId id="617" r:id="rId6"/>
    <p:sldId id="618" r:id="rId7"/>
    <p:sldId id="619" r:id="rId8"/>
    <p:sldId id="620" r:id="rId9"/>
    <p:sldId id="621" r:id="rId10"/>
    <p:sldId id="622" r:id="rId11"/>
    <p:sldId id="624" r:id="rId12"/>
    <p:sldId id="625" r:id="rId13"/>
    <p:sldId id="626" r:id="rId14"/>
    <p:sldId id="627" r:id="rId15"/>
    <p:sldId id="628" r:id="rId16"/>
    <p:sldId id="34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336B433-2571-4396-9BCC-D43A7772D636}">
          <p14:sldIdLst>
            <p14:sldId id="614"/>
            <p14:sldId id="579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4"/>
            <p14:sldId id="625"/>
            <p14:sldId id="626"/>
            <p14:sldId id="627"/>
            <p14:sldId id="628"/>
          </p14:sldIdLst>
        </p14:section>
        <p14:section name="Başlıksız Bölüm" id="{9F46FE22-F2F6-49FF-91BA-C61570806048}">
          <p14:sldIdLst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5501" autoAdjust="0"/>
  </p:normalViewPr>
  <p:slideViewPr>
    <p:cSldViewPr snapToGrid="0" showGuides="1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B5E2A-8DD9-48D9-B211-F30BA1CF916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59A8AFDE-7497-4572-BF9E-727CFD6D7ADF}">
      <dgm:prSet/>
      <dgm:spPr/>
      <dgm:t>
        <a:bodyPr/>
        <a:lstStyle/>
        <a:p>
          <a:pPr algn="ctr" rtl="0"/>
          <a:r>
            <a:rPr lang="tr-TR" b="1" baseline="0" dirty="0">
              <a:latin typeface="Arial Black" panose="020B0A04020102020204" pitchFamily="34" charset="0"/>
            </a:rPr>
            <a:t>DANIŞMAN AKADEMİSYEN UYGULAMASI</a:t>
          </a:r>
          <a:endParaRPr lang="tr-TR" dirty="0">
            <a:latin typeface="Arial Black" panose="020B0A04020102020204" pitchFamily="34" charset="0"/>
          </a:endParaRPr>
        </a:p>
      </dgm:t>
    </dgm:pt>
    <dgm:pt modelId="{22EE5C1F-AE35-4D2B-894D-26AD6E8099B0}" type="parTrans" cxnId="{843C1AF2-7726-4B02-A3E2-459730FCCCD2}">
      <dgm:prSet/>
      <dgm:spPr/>
      <dgm:t>
        <a:bodyPr/>
        <a:lstStyle/>
        <a:p>
          <a:pPr algn="ctr"/>
          <a:endParaRPr lang="tr-TR">
            <a:latin typeface="Arial Black" panose="020B0A04020102020204" pitchFamily="34" charset="0"/>
          </a:endParaRPr>
        </a:p>
      </dgm:t>
    </dgm:pt>
    <dgm:pt modelId="{2BAE66E0-00E3-454A-A984-D567A6A85789}" type="sibTrans" cxnId="{843C1AF2-7726-4B02-A3E2-459730FCCCD2}">
      <dgm:prSet/>
      <dgm:spPr/>
      <dgm:t>
        <a:bodyPr/>
        <a:lstStyle/>
        <a:p>
          <a:pPr algn="ctr"/>
          <a:endParaRPr lang="tr-TR">
            <a:latin typeface="Arial Black" panose="020B0A04020102020204" pitchFamily="34" charset="0"/>
          </a:endParaRPr>
        </a:p>
      </dgm:t>
    </dgm:pt>
    <dgm:pt modelId="{C72D2D81-D752-4130-B1D0-5AB79CFB1D3E}" type="pres">
      <dgm:prSet presAssocID="{D2AB5E2A-8DD9-48D9-B211-F30BA1CF916B}" presName="linear" presStyleCnt="0">
        <dgm:presLayoutVars>
          <dgm:animLvl val="lvl"/>
          <dgm:resizeHandles val="exact"/>
        </dgm:presLayoutVars>
      </dgm:prSet>
      <dgm:spPr/>
    </dgm:pt>
    <dgm:pt modelId="{349A0D78-841E-4054-B077-5728E118F151}" type="pres">
      <dgm:prSet presAssocID="{59A8AFDE-7497-4572-BF9E-727CFD6D7ADF}" presName="parentText" presStyleLbl="node1" presStyleIdx="0" presStyleCnt="1" custLinFactNeighborX="4605" custLinFactNeighborY="3141">
        <dgm:presLayoutVars>
          <dgm:chMax val="0"/>
          <dgm:bulletEnabled val="1"/>
        </dgm:presLayoutVars>
      </dgm:prSet>
      <dgm:spPr/>
    </dgm:pt>
  </dgm:ptLst>
  <dgm:cxnLst>
    <dgm:cxn modelId="{E893447A-3A35-4245-9DFF-6860524C5994}" type="presOf" srcId="{D2AB5E2A-8DD9-48D9-B211-F30BA1CF916B}" destId="{C72D2D81-D752-4130-B1D0-5AB79CFB1D3E}" srcOrd="0" destOrd="0" presId="urn:microsoft.com/office/officeart/2005/8/layout/vList2"/>
    <dgm:cxn modelId="{9DEED384-7996-41A0-98DD-D417964796F8}" type="presOf" srcId="{59A8AFDE-7497-4572-BF9E-727CFD6D7ADF}" destId="{349A0D78-841E-4054-B077-5728E118F151}" srcOrd="0" destOrd="0" presId="urn:microsoft.com/office/officeart/2005/8/layout/vList2"/>
    <dgm:cxn modelId="{843C1AF2-7726-4B02-A3E2-459730FCCCD2}" srcId="{D2AB5E2A-8DD9-48D9-B211-F30BA1CF916B}" destId="{59A8AFDE-7497-4572-BF9E-727CFD6D7ADF}" srcOrd="0" destOrd="0" parTransId="{22EE5C1F-AE35-4D2B-894D-26AD6E8099B0}" sibTransId="{2BAE66E0-00E3-454A-A984-D567A6A85789}"/>
    <dgm:cxn modelId="{1C9F2E99-075A-4FC5-9630-83CB55008DB2}" type="presParOf" srcId="{C72D2D81-D752-4130-B1D0-5AB79CFB1D3E}" destId="{349A0D78-841E-4054-B077-5728E118F1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A0D78-841E-4054-B077-5728E118F151}">
      <dsp:nvSpPr>
        <dsp:cNvPr id="0" name=""/>
        <dsp:cNvSpPr/>
      </dsp:nvSpPr>
      <dsp:spPr>
        <a:xfrm>
          <a:off x="0" y="33824"/>
          <a:ext cx="8669855" cy="1511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b="1" kern="1200" baseline="0" dirty="0">
              <a:latin typeface="Arial Black" panose="020B0A04020102020204" pitchFamily="34" charset="0"/>
            </a:rPr>
            <a:t>DANIŞMAN AKADEMİSYEN UYGULAMASI</a:t>
          </a:r>
          <a:endParaRPr lang="tr-TR" sz="3400" kern="1200" dirty="0">
            <a:latin typeface="Arial Black" panose="020B0A04020102020204" pitchFamily="34" charset="0"/>
          </a:endParaRPr>
        </a:p>
      </dsp:txBody>
      <dsp:txXfrm>
        <a:off x="73792" y="107616"/>
        <a:ext cx="8522271" cy="136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C1D33-2F36-486B-A1BA-4AF984AA564A}" type="datetimeFigureOut">
              <a:rPr lang="tr-TR" smtClean="0"/>
              <a:pPr/>
              <a:t>03.05.2019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27961-5DEF-468C-AF0B-FD2A010F5F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64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7961-5DEF-468C-AF0B-FD2A010F5F8E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1506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7961-5DEF-468C-AF0B-FD2A010F5F8E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530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7961-5DEF-468C-AF0B-FD2A010F5F8E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1268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7961-5DEF-468C-AF0B-FD2A010F5F8E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94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7961-5DEF-468C-AF0B-FD2A010F5F8E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036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7961-5DEF-468C-AF0B-FD2A010F5F8E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351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7961-5DEF-468C-AF0B-FD2A010F5F8E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15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7961-5DEF-468C-AF0B-FD2A010F5F8E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495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7961-5DEF-468C-AF0B-FD2A010F5F8E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87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7961-5DEF-468C-AF0B-FD2A010F5F8E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64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7961-5DEF-468C-AF0B-FD2A010F5F8E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738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7961-5DEF-468C-AF0B-FD2A010F5F8E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6628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7961-5DEF-468C-AF0B-FD2A010F5F8E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13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7961-5DEF-468C-AF0B-FD2A010F5F8E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96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7961-5DEF-468C-AF0B-FD2A010F5F8E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1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932-E4CE-4282-8DEF-065CF86AB355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77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703-9D49-4CE7-ADA1-E7314D5F56B0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98109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703-9D49-4CE7-ADA1-E7314D5F56B0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7026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703-9D49-4CE7-ADA1-E7314D5F56B0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2984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703-9D49-4CE7-ADA1-E7314D5F56B0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679156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703-9D49-4CE7-ADA1-E7314D5F56B0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34751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C703-9D49-4CE7-ADA1-E7314D5F56B0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7628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E99-77A2-4053-8AF7-76977486070C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513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B6AE-1DFB-4D10-8BFB-23514C0DDEC7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0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179F-70EC-4542-B801-3EE29BAE879D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83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0577-7F75-40F5-8A79-4B9227F31478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542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C1C-196C-4F93-9DDE-EC462EC1E08F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679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2B99-91B4-4449-9F92-F8739F081349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16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581A-C8AD-436A-872E-4459C77ABF82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37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80F6-FC7F-470F-86C4-F8C401E5EB15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558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2153-25DD-4489-BAFF-01BDCFE748E7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55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35B6-33C0-4713-AD20-325E74591387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958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8CC703-9D49-4CE7-ADA1-E7314D5F56B0}" type="datetime1">
              <a:rPr lang="tr-TR" smtClean="0"/>
              <a:pPr/>
              <a:t>03.05.2019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906C5C-297D-40D7-908D-F30303E58C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77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009732797"/>
              </p:ext>
            </p:extLst>
          </p:nvPr>
        </p:nvGraphicFramePr>
        <p:xfrm>
          <a:off x="2097116" y="1249250"/>
          <a:ext cx="8669855" cy="154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34" y="3064333"/>
            <a:ext cx="2544417" cy="25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3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Yuvarlatılmış Dikdörtgen 19"/>
          <p:cNvSpPr/>
          <p:nvPr/>
        </p:nvSpPr>
        <p:spPr>
          <a:xfrm>
            <a:off x="1632679" y="1442708"/>
            <a:ext cx="9594760" cy="635000"/>
          </a:xfrm>
          <a:prstGeom prst="roundRect">
            <a:avLst>
              <a:gd name="adj" fmla="val 50000"/>
            </a:avLst>
          </a:prstGeom>
          <a:solidFill>
            <a:srgbClr val="FFCCCC">
              <a:alpha val="25098"/>
            </a:srgb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ESASLARI</a:t>
            </a:r>
          </a:p>
        </p:txBody>
      </p:sp>
      <p:sp>
        <p:nvSpPr>
          <p:cNvPr id="6" name="Oval 5"/>
          <p:cNvSpPr/>
          <p:nvPr/>
        </p:nvSpPr>
        <p:spPr>
          <a:xfrm>
            <a:off x="127011" y="116881"/>
            <a:ext cx="1407120" cy="1407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6" idx="6"/>
          </p:cNvCxnSpPr>
          <p:nvPr/>
        </p:nvCxnSpPr>
        <p:spPr>
          <a:xfrm>
            <a:off x="1534131" y="820441"/>
            <a:ext cx="10657870" cy="18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6" idx="4"/>
          </p:cNvCxnSpPr>
          <p:nvPr/>
        </p:nvCxnSpPr>
        <p:spPr>
          <a:xfrm>
            <a:off x="830571" y="1524001"/>
            <a:ext cx="0" cy="5333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ay 8"/>
          <p:cNvSpPr/>
          <p:nvPr/>
        </p:nvSpPr>
        <p:spPr>
          <a:xfrm>
            <a:off x="127011" y="116881"/>
            <a:ext cx="1407120" cy="1407120"/>
          </a:xfrm>
          <a:prstGeom prst="arc">
            <a:avLst>
              <a:gd name="adj1" fmla="val 5438805"/>
              <a:gd name="adj2" fmla="val 85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632679" y="2061520"/>
            <a:ext cx="9007428" cy="412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Uygulama, üniversitelerin “</a:t>
            </a:r>
            <a:r>
              <a:rPr lang="tr-TR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Topluma Hizmet ve Sosyal Sorumluluk</a:t>
            </a: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çalışmaları olarak değerlendirilecektir. Bu bağlamda alınan danışmanlık hizmetinde </a:t>
            </a:r>
            <a:r>
              <a:rPr lang="tr-TR" sz="3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gönüllülük</a:t>
            </a: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esas tutulacaktır.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Uygulama kapsamında destek alınacak Danışman Akademisyen; okulun yıllık gelişim planı, ihtiyaçları ve türü göz önünde bulundurularak   okul yönetimi tarafından belirlenecektir. </a:t>
            </a: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79BA1310-CA3F-4275-803D-85F6C2AE0947}"/>
              </a:ext>
            </a:extLst>
          </p:cNvPr>
          <p:cNvGrpSpPr/>
          <p:nvPr/>
        </p:nvGrpSpPr>
        <p:grpSpPr>
          <a:xfrm>
            <a:off x="5575135" y="177651"/>
            <a:ext cx="6616865" cy="661461"/>
            <a:chOff x="3905361" y="186987"/>
            <a:chExt cx="8352900" cy="635000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BD29D69-A649-4AE6-B202-ABA615DBADE7}"/>
                </a:ext>
              </a:extLst>
            </p:cNvPr>
            <p:cNvGrpSpPr/>
            <p:nvPr/>
          </p:nvGrpSpPr>
          <p:grpSpPr>
            <a:xfrm>
              <a:off x="3905361" y="186987"/>
              <a:ext cx="8286640" cy="635000"/>
              <a:chOff x="3905361" y="186987"/>
              <a:chExt cx="8286640" cy="635000"/>
            </a:xfrm>
          </p:grpSpPr>
          <p:sp>
            <p:nvSpPr>
              <p:cNvPr id="23" name="Akış Çizelgesi: Ayıkla 22">
                <a:extLst>
                  <a:ext uri="{FF2B5EF4-FFF2-40B4-BE49-F238E27FC236}">
                    <a16:creationId xmlns:a16="http://schemas.microsoft.com/office/drawing/2014/main" id="{CF3B159C-8FCB-4D51-8AFD-75D83DBA5477}"/>
                  </a:ext>
                </a:extLst>
              </p:cNvPr>
              <p:cNvSpPr/>
              <p:nvPr/>
            </p:nvSpPr>
            <p:spPr>
              <a:xfrm rot="5400000">
                <a:off x="3852723" y="342839"/>
                <a:ext cx="427028" cy="321751"/>
              </a:xfrm>
              <a:prstGeom prst="flowChartExtra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Yuvarlatılmış Dikdörtgen 9">
                <a:extLst>
                  <a:ext uri="{FF2B5EF4-FFF2-40B4-BE49-F238E27FC236}">
                    <a16:creationId xmlns:a16="http://schemas.microsoft.com/office/drawing/2014/main" id="{66AC4CA1-870D-4CD5-A202-DD883337D103}"/>
                  </a:ext>
                </a:extLst>
              </p:cNvPr>
              <p:cNvSpPr/>
              <p:nvPr/>
            </p:nvSpPr>
            <p:spPr>
              <a:xfrm>
                <a:off x="4227113" y="186987"/>
                <a:ext cx="7964888" cy="635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2CA39E8A-914F-49CC-B866-8FFF908D2F38}"/>
                </a:ext>
              </a:extLst>
            </p:cNvPr>
            <p:cNvSpPr txBox="1"/>
            <p:nvPr/>
          </p:nvSpPr>
          <p:spPr>
            <a:xfrm>
              <a:off x="4227113" y="325682"/>
              <a:ext cx="8031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DANIŞMAN AKADEMİSYEN UYGULAMASI</a:t>
              </a:r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2" y="116881"/>
            <a:ext cx="1407120" cy="1407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38271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Yuvarlatılmış Dikdörtgen 19"/>
          <p:cNvSpPr/>
          <p:nvPr/>
        </p:nvSpPr>
        <p:spPr>
          <a:xfrm>
            <a:off x="1632679" y="1442708"/>
            <a:ext cx="9594760" cy="635000"/>
          </a:xfrm>
          <a:prstGeom prst="roundRect">
            <a:avLst>
              <a:gd name="adj" fmla="val 50000"/>
            </a:avLst>
          </a:prstGeom>
          <a:solidFill>
            <a:srgbClr val="FFCCCC">
              <a:alpha val="25098"/>
            </a:srgb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ESASLARI</a:t>
            </a:r>
          </a:p>
        </p:txBody>
      </p:sp>
      <p:sp>
        <p:nvSpPr>
          <p:cNvPr id="6" name="Oval 5"/>
          <p:cNvSpPr/>
          <p:nvPr/>
        </p:nvSpPr>
        <p:spPr>
          <a:xfrm>
            <a:off x="127011" y="116881"/>
            <a:ext cx="1407120" cy="1407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6" idx="6"/>
          </p:cNvCxnSpPr>
          <p:nvPr/>
        </p:nvCxnSpPr>
        <p:spPr>
          <a:xfrm>
            <a:off x="1534131" y="820441"/>
            <a:ext cx="10657870" cy="18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6" idx="4"/>
          </p:cNvCxnSpPr>
          <p:nvPr/>
        </p:nvCxnSpPr>
        <p:spPr>
          <a:xfrm>
            <a:off x="830571" y="1524001"/>
            <a:ext cx="0" cy="5333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ay 8"/>
          <p:cNvSpPr/>
          <p:nvPr/>
        </p:nvSpPr>
        <p:spPr>
          <a:xfrm>
            <a:off x="127011" y="116881"/>
            <a:ext cx="1407120" cy="1407120"/>
          </a:xfrm>
          <a:prstGeom prst="arc">
            <a:avLst>
              <a:gd name="adj1" fmla="val 5438805"/>
              <a:gd name="adj2" fmla="val 85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632679" y="2061520"/>
            <a:ext cx="9007428" cy="424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Uygulamanın 2019 yılı içerisinde Okul-Akademisyen iş birliğini ortaya koyan protokolün imzalanmasıyla başlatılması planlanmaktadır. 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Protokollerin süresi </a:t>
            </a:r>
            <a:r>
              <a:rPr lang="tr-TR" sz="3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az 1 yıl (Eğitim Öğretim Yılı) </a:t>
            </a: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olmalıdır.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Protokol kapsamında imzalanan “DANIŞMAN AKADEMİSYENLİK UYGULAMASI BELGESİ” okulun görünür bir alanına asılacaktır. </a:t>
            </a: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79BA1310-CA3F-4275-803D-85F6C2AE0947}"/>
              </a:ext>
            </a:extLst>
          </p:cNvPr>
          <p:cNvGrpSpPr/>
          <p:nvPr/>
        </p:nvGrpSpPr>
        <p:grpSpPr>
          <a:xfrm>
            <a:off x="5575135" y="177651"/>
            <a:ext cx="6616865" cy="661461"/>
            <a:chOff x="3905361" y="186987"/>
            <a:chExt cx="8352900" cy="635000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BD29D69-A649-4AE6-B202-ABA615DBADE7}"/>
                </a:ext>
              </a:extLst>
            </p:cNvPr>
            <p:cNvGrpSpPr/>
            <p:nvPr/>
          </p:nvGrpSpPr>
          <p:grpSpPr>
            <a:xfrm>
              <a:off x="3905361" y="186987"/>
              <a:ext cx="8286640" cy="635000"/>
              <a:chOff x="3905361" y="186987"/>
              <a:chExt cx="8286640" cy="635000"/>
            </a:xfrm>
          </p:grpSpPr>
          <p:sp>
            <p:nvSpPr>
              <p:cNvPr id="23" name="Akış Çizelgesi: Ayıkla 22">
                <a:extLst>
                  <a:ext uri="{FF2B5EF4-FFF2-40B4-BE49-F238E27FC236}">
                    <a16:creationId xmlns:a16="http://schemas.microsoft.com/office/drawing/2014/main" id="{CF3B159C-8FCB-4D51-8AFD-75D83DBA5477}"/>
                  </a:ext>
                </a:extLst>
              </p:cNvPr>
              <p:cNvSpPr/>
              <p:nvPr/>
            </p:nvSpPr>
            <p:spPr>
              <a:xfrm rot="5400000">
                <a:off x="3852723" y="342839"/>
                <a:ext cx="427028" cy="321751"/>
              </a:xfrm>
              <a:prstGeom prst="flowChartExtra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Yuvarlatılmış Dikdörtgen 9">
                <a:extLst>
                  <a:ext uri="{FF2B5EF4-FFF2-40B4-BE49-F238E27FC236}">
                    <a16:creationId xmlns:a16="http://schemas.microsoft.com/office/drawing/2014/main" id="{66AC4CA1-870D-4CD5-A202-DD883337D103}"/>
                  </a:ext>
                </a:extLst>
              </p:cNvPr>
              <p:cNvSpPr/>
              <p:nvPr/>
            </p:nvSpPr>
            <p:spPr>
              <a:xfrm>
                <a:off x="4227113" y="186987"/>
                <a:ext cx="7964888" cy="635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2CA39E8A-914F-49CC-B866-8FFF908D2F38}"/>
                </a:ext>
              </a:extLst>
            </p:cNvPr>
            <p:cNvSpPr txBox="1"/>
            <p:nvPr/>
          </p:nvSpPr>
          <p:spPr>
            <a:xfrm>
              <a:off x="4227113" y="325682"/>
              <a:ext cx="8031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DANIŞMAN AKADEMİSYEN UYGULAMASI</a:t>
              </a:r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2" y="116881"/>
            <a:ext cx="1407120" cy="1407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3787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Yuvarlatılmış Dikdörtgen 19"/>
          <p:cNvSpPr/>
          <p:nvPr/>
        </p:nvSpPr>
        <p:spPr>
          <a:xfrm>
            <a:off x="1632679" y="1442708"/>
            <a:ext cx="9594760" cy="635000"/>
          </a:xfrm>
          <a:prstGeom prst="roundRect">
            <a:avLst>
              <a:gd name="adj" fmla="val 50000"/>
            </a:avLst>
          </a:prstGeom>
          <a:solidFill>
            <a:srgbClr val="FFCCCC">
              <a:alpha val="25098"/>
            </a:srgb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ESASLARI</a:t>
            </a:r>
          </a:p>
        </p:txBody>
      </p:sp>
      <p:sp>
        <p:nvSpPr>
          <p:cNvPr id="6" name="Oval 5"/>
          <p:cNvSpPr/>
          <p:nvPr/>
        </p:nvSpPr>
        <p:spPr>
          <a:xfrm>
            <a:off x="127011" y="116881"/>
            <a:ext cx="1407120" cy="1407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6" idx="6"/>
          </p:cNvCxnSpPr>
          <p:nvPr/>
        </p:nvCxnSpPr>
        <p:spPr>
          <a:xfrm>
            <a:off x="1534131" y="820441"/>
            <a:ext cx="10657870" cy="18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6" idx="4"/>
          </p:cNvCxnSpPr>
          <p:nvPr/>
        </p:nvCxnSpPr>
        <p:spPr>
          <a:xfrm>
            <a:off x="830571" y="1524001"/>
            <a:ext cx="0" cy="5333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ay 8"/>
          <p:cNvSpPr/>
          <p:nvPr/>
        </p:nvSpPr>
        <p:spPr>
          <a:xfrm>
            <a:off x="127011" y="116881"/>
            <a:ext cx="1407120" cy="1407120"/>
          </a:xfrm>
          <a:prstGeom prst="arc">
            <a:avLst>
              <a:gd name="adj1" fmla="val 5438805"/>
              <a:gd name="adj2" fmla="val 85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632679" y="2176474"/>
            <a:ext cx="9007428" cy="402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Uygulama kapsamında belirlenen “Danışman Akademisyen ”in ismi okulun internet sayfasından duyurulacaktır. 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 müdürü, belirlenen okulun danışman akademisyenini 1 hafta içerisinde İl ve İlçe Milli Eğitim Müdürlüklerine bildirmekle yükümlüdür. Ayrıca Danışman Akademisyen Uygulaması kapsamında bildirilen Okul-Akademisyen eşleştirmelerin listesi İl-İlçe Milli Eğitim Müdürlüğü ve İl Strateji Geliştirme Şubesi (ARGE) internet sayfalarında da yayımlanacaktır.</a:t>
            </a: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79BA1310-CA3F-4275-803D-85F6C2AE0947}"/>
              </a:ext>
            </a:extLst>
          </p:cNvPr>
          <p:cNvGrpSpPr/>
          <p:nvPr/>
        </p:nvGrpSpPr>
        <p:grpSpPr>
          <a:xfrm>
            <a:off x="5575135" y="177651"/>
            <a:ext cx="6616865" cy="661461"/>
            <a:chOff x="3905361" y="186987"/>
            <a:chExt cx="8352900" cy="635000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BD29D69-A649-4AE6-B202-ABA615DBADE7}"/>
                </a:ext>
              </a:extLst>
            </p:cNvPr>
            <p:cNvGrpSpPr/>
            <p:nvPr/>
          </p:nvGrpSpPr>
          <p:grpSpPr>
            <a:xfrm>
              <a:off x="3905361" y="186987"/>
              <a:ext cx="8286640" cy="635000"/>
              <a:chOff x="3905361" y="186987"/>
              <a:chExt cx="8286640" cy="635000"/>
            </a:xfrm>
          </p:grpSpPr>
          <p:sp>
            <p:nvSpPr>
              <p:cNvPr id="23" name="Akış Çizelgesi: Ayıkla 22">
                <a:extLst>
                  <a:ext uri="{FF2B5EF4-FFF2-40B4-BE49-F238E27FC236}">
                    <a16:creationId xmlns:a16="http://schemas.microsoft.com/office/drawing/2014/main" id="{CF3B159C-8FCB-4D51-8AFD-75D83DBA5477}"/>
                  </a:ext>
                </a:extLst>
              </p:cNvPr>
              <p:cNvSpPr/>
              <p:nvPr/>
            </p:nvSpPr>
            <p:spPr>
              <a:xfrm rot="5400000">
                <a:off x="3852723" y="342839"/>
                <a:ext cx="427028" cy="321751"/>
              </a:xfrm>
              <a:prstGeom prst="flowChartExtra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Yuvarlatılmış Dikdörtgen 9">
                <a:extLst>
                  <a:ext uri="{FF2B5EF4-FFF2-40B4-BE49-F238E27FC236}">
                    <a16:creationId xmlns:a16="http://schemas.microsoft.com/office/drawing/2014/main" id="{66AC4CA1-870D-4CD5-A202-DD883337D103}"/>
                  </a:ext>
                </a:extLst>
              </p:cNvPr>
              <p:cNvSpPr/>
              <p:nvPr/>
            </p:nvSpPr>
            <p:spPr>
              <a:xfrm>
                <a:off x="4227113" y="186987"/>
                <a:ext cx="7964888" cy="635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2CA39E8A-914F-49CC-B866-8FFF908D2F38}"/>
                </a:ext>
              </a:extLst>
            </p:cNvPr>
            <p:cNvSpPr txBox="1"/>
            <p:nvPr/>
          </p:nvSpPr>
          <p:spPr>
            <a:xfrm>
              <a:off x="4227113" y="325682"/>
              <a:ext cx="8031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DANIŞMAN AKADEMİSYEN UYGULAMASI</a:t>
              </a:r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2" y="116881"/>
            <a:ext cx="1407120" cy="1407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098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Yuvarlatılmış Dikdörtgen 19"/>
          <p:cNvSpPr/>
          <p:nvPr/>
        </p:nvSpPr>
        <p:spPr>
          <a:xfrm>
            <a:off x="1632679" y="1442708"/>
            <a:ext cx="9594760" cy="635000"/>
          </a:xfrm>
          <a:prstGeom prst="roundRect">
            <a:avLst>
              <a:gd name="adj" fmla="val 50000"/>
            </a:avLst>
          </a:prstGeom>
          <a:solidFill>
            <a:srgbClr val="FFCCCC">
              <a:alpha val="25098"/>
            </a:srgb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ESASLARI</a:t>
            </a:r>
          </a:p>
        </p:txBody>
      </p:sp>
      <p:sp>
        <p:nvSpPr>
          <p:cNvPr id="6" name="Oval 5"/>
          <p:cNvSpPr/>
          <p:nvPr/>
        </p:nvSpPr>
        <p:spPr>
          <a:xfrm>
            <a:off x="127011" y="116881"/>
            <a:ext cx="1407120" cy="1407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6" idx="6"/>
          </p:cNvCxnSpPr>
          <p:nvPr/>
        </p:nvCxnSpPr>
        <p:spPr>
          <a:xfrm>
            <a:off x="1534131" y="820441"/>
            <a:ext cx="10657870" cy="18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6" idx="4"/>
          </p:cNvCxnSpPr>
          <p:nvPr/>
        </p:nvCxnSpPr>
        <p:spPr>
          <a:xfrm>
            <a:off x="830571" y="1524001"/>
            <a:ext cx="0" cy="5333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ay 8"/>
          <p:cNvSpPr/>
          <p:nvPr/>
        </p:nvSpPr>
        <p:spPr>
          <a:xfrm>
            <a:off x="127011" y="116881"/>
            <a:ext cx="1407120" cy="1407120"/>
          </a:xfrm>
          <a:prstGeom prst="arc">
            <a:avLst>
              <a:gd name="adj1" fmla="val 5438805"/>
              <a:gd name="adj2" fmla="val 85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632678" y="2110214"/>
            <a:ext cx="9594757" cy="4618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Danışman akademisyen okulun ihtiyaçları ve talepleri doğrultusunda üniversite başta olmak üzere diğer kurumlarla yapılacak tüm iş birliklerinde okula rehberlik edecektir. 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Danışman akademisyen okulun yönetim ve öğretim süreçlerine doğrudan destek sunarak, toplantılarına, etkinliklerine ve faaliyetlerine de davet edilebilecektir. Ayrıca okulun ihtiyaç duyduğu her alanda paydaşlara destek sunabilecektir.</a:t>
            </a: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79BA1310-CA3F-4275-803D-85F6C2AE0947}"/>
              </a:ext>
            </a:extLst>
          </p:cNvPr>
          <p:cNvGrpSpPr/>
          <p:nvPr/>
        </p:nvGrpSpPr>
        <p:grpSpPr>
          <a:xfrm>
            <a:off x="5575135" y="177651"/>
            <a:ext cx="6616865" cy="661461"/>
            <a:chOff x="3905361" y="186987"/>
            <a:chExt cx="8352900" cy="635000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BD29D69-A649-4AE6-B202-ABA615DBADE7}"/>
                </a:ext>
              </a:extLst>
            </p:cNvPr>
            <p:cNvGrpSpPr/>
            <p:nvPr/>
          </p:nvGrpSpPr>
          <p:grpSpPr>
            <a:xfrm>
              <a:off x="3905361" y="186987"/>
              <a:ext cx="8286640" cy="635000"/>
              <a:chOff x="3905361" y="186987"/>
              <a:chExt cx="8286640" cy="635000"/>
            </a:xfrm>
          </p:grpSpPr>
          <p:sp>
            <p:nvSpPr>
              <p:cNvPr id="23" name="Akış Çizelgesi: Ayıkla 22">
                <a:extLst>
                  <a:ext uri="{FF2B5EF4-FFF2-40B4-BE49-F238E27FC236}">
                    <a16:creationId xmlns:a16="http://schemas.microsoft.com/office/drawing/2014/main" id="{CF3B159C-8FCB-4D51-8AFD-75D83DBA5477}"/>
                  </a:ext>
                </a:extLst>
              </p:cNvPr>
              <p:cNvSpPr/>
              <p:nvPr/>
            </p:nvSpPr>
            <p:spPr>
              <a:xfrm rot="5400000">
                <a:off x="3852723" y="342839"/>
                <a:ext cx="427028" cy="321751"/>
              </a:xfrm>
              <a:prstGeom prst="flowChartExtra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Yuvarlatılmış Dikdörtgen 9">
                <a:extLst>
                  <a:ext uri="{FF2B5EF4-FFF2-40B4-BE49-F238E27FC236}">
                    <a16:creationId xmlns:a16="http://schemas.microsoft.com/office/drawing/2014/main" id="{66AC4CA1-870D-4CD5-A202-DD883337D103}"/>
                  </a:ext>
                </a:extLst>
              </p:cNvPr>
              <p:cNvSpPr/>
              <p:nvPr/>
            </p:nvSpPr>
            <p:spPr>
              <a:xfrm>
                <a:off x="4227113" y="186987"/>
                <a:ext cx="7964888" cy="635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2CA39E8A-914F-49CC-B866-8FFF908D2F38}"/>
                </a:ext>
              </a:extLst>
            </p:cNvPr>
            <p:cNvSpPr txBox="1"/>
            <p:nvPr/>
          </p:nvSpPr>
          <p:spPr>
            <a:xfrm>
              <a:off x="4227113" y="325682"/>
              <a:ext cx="8031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DANIŞMAN AKADEMİSYEN UYGULAMASI</a:t>
              </a:r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2" y="116881"/>
            <a:ext cx="1407120" cy="1407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3976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Yuvarlatılmış Dikdörtgen 19"/>
          <p:cNvSpPr/>
          <p:nvPr/>
        </p:nvSpPr>
        <p:spPr>
          <a:xfrm>
            <a:off x="1632679" y="1442708"/>
            <a:ext cx="9594760" cy="635000"/>
          </a:xfrm>
          <a:prstGeom prst="roundRect">
            <a:avLst>
              <a:gd name="adj" fmla="val 50000"/>
            </a:avLst>
          </a:prstGeom>
          <a:solidFill>
            <a:srgbClr val="FFCCCC">
              <a:alpha val="25098"/>
            </a:srgb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ESASLARI</a:t>
            </a:r>
          </a:p>
        </p:txBody>
      </p:sp>
      <p:sp>
        <p:nvSpPr>
          <p:cNvPr id="6" name="Oval 5"/>
          <p:cNvSpPr/>
          <p:nvPr/>
        </p:nvSpPr>
        <p:spPr>
          <a:xfrm>
            <a:off x="127011" y="116881"/>
            <a:ext cx="1407120" cy="1407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6" idx="6"/>
          </p:cNvCxnSpPr>
          <p:nvPr/>
        </p:nvCxnSpPr>
        <p:spPr>
          <a:xfrm>
            <a:off x="1534131" y="820441"/>
            <a:ext cx="10657870" cy="18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6" idx="4"/>
          </p:cNvCxnSpPr>
          <p:nvPr/>
        </p:nvCxnSpPr>
        <p:spPr>
          <a:xfrm>
            <a:off x="830571" y="1524001"/>
            <a:ext cx="0" cy="5333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ay 8"/>
          <p:cNvSpPr/>
          <p:nvPr/>
        </p:nvSpPr>
        <p:spPr>
          <a:xfrm>
            <a:off x="127011" y="116881"/>
            <a:ext cx="1407120" cy="1407120"/>
          </a:xfrm>
          <a:prstGeom prst="arc">
            <a:avLst>
              <a:gd name="adj1" fmla="val 5438805"/>
              <a:gd name="adj2" fmla="val 85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632679" y="2249349"/>
            <a:ext cx="9594751" cy="155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Uygulama kapsamında bir okulun yalnız bir danışman akademisyeni olabilecektir. Bununla birlikte bir akademisyen birden çok okula danışmanlık yapabilecektir. </a:t>
            </a: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79BA1310-CA3F-4275-803D-85F6C2AE0947}"/>
              </a:ext>
            </a:extLst>
          </p:cNvPr>
          <p:cNvGrpSpPr/>
          <p:nvPr/>
        </p:nvGrpSpPr>
        <p:grpSpPr>
          <a:xfrm>
            <a:off x="5575135" y="177651"/>
            <a:ext cx="6616865" cy="661461"/>
            <a:chOff x="3905361" y="186987"/>
            <a:chExt cx="8352900" cy="635000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BD29D69-A649-4AE6-B202-ABA615DBADE7}"/>
                </a:ext>
              </a:extLst>
            </p:cNvPr>
            <p:cNvGrpSpPr/>
            <p:nvPr/>
          </p:nvGrpSpPr>
          <p:grpSpPr>
            <a:xfrm>
              <a:off x="3905361" y="186987"/>
              <a:ext cx="8286640" cy="635000"/>
              <a:chOff x="3905361" y="186987"/>
              <a:chExt cx="8286640" cy="635000"/>
            </a:xfrm>
          </p:grpSpPr>
          <p:sp>
            <p:nvSpPr>
              <p:cNvPr id="23" name="Akış Çizelgesi: Ayıkla 22">
                <a:extLst>
                  <a:ext uri="{FF2B5EF4-FFF2-40B4-BE49-F238E27FC236}">
                    <a16:creationId xmlns:a16="http://schemas.microsoft.com/office/drawing/2014/main" id="{CF3B159C-8FCB-4D51-8AFD-75D83DBA5477}"/>
                  </a:ext>
                </a:extLst>
              </p:cNvPr>
              <p:cNvSpPr/>
              <p:nvPr/>
            </p:nvSpPr>
            <p:spPr>
              <a:xfrm rot="5400000">
                <a:off x="3852723" y="342839"/>
                <a:ext cx="427028" cy="321751"/>
              </a:xfrm>
              <a:prstGeom prst="flowChartExtra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Yuvarlatılmış Dikdörtgen 9">
                <a:extLst>
                  <a:ext uri="{FF2B5EF4-FFF2-40B4-BE49-F238E27FC236}">
                    <a16:creationId xmlns:a16="http://schemas.microsoft.com/office/drawing/2014/main" id="{66AC4CA1-870D-4CD5-A202-DD883337D103}"/>
                  </a:ext>
                </a:extLst>
              </p:cNvPr>
              <p:cNvSpPr/>
              <p:nvPr/>
            </p:nvSpPr>
            <p:spPr>
              <a:xfrm>
                <a:off x="4227113" y="186987"/>
                <a:ext cx="7964888" cy="635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2CA39E8A-914F-49CC-B866-8FFF908D2F38}"/>
                </a:ext>
              </a:extLst>
            </p:cNvPr>
            <p:cNvSpPr txBox="1"/>
            <p:nvPr/>
          </p:nvSpPr>
          <p:spPr>
            <a:xfrm>
              <a:off x="4227113" y="325682"/>
              <a:ext cx="8031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DANIŞMAN AKADEMİSYEN UYGULAMASI</a:t>
              </a:r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2" y="116881"/>
            <a:ext cx="1407120" cy="1407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09850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7011" y="116881"/>
            <a:ext cx="1407120" cy="1407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6" idx="6"/>
          </p:cNvCxnSpPr>
          <p:nvPr/>
        </p:nvCxnSpPr>
        <p:spPr>
          <a:xfrm>
            <a:off x="1534131" y="820441"/>
            <a:ext cx="10657870" cy="18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6" idx="4"/>
          </p:cNvCxnSpPr>
          <p:nvPr/>
        </p:nvCxnSpPr>
        <p:spPr>
          <a:xfrm>
            <a:off x="830571" y="1524001"/>
            <a:ext cx="0" cy="5333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ay 8"/>
          <p:cNvSpPr/>
          <p:nvPr/>
        </p:nvSpPr>
        <p:spPr>
          <a:xfrm>
            <a:off x="127011" y="116881"/>
            <a:ext cx="1407120" cy="1407120"/>
          </a:xfrm>
          <a:prstGeom prst="arc">
            <a:avLst>
              <a:gd name="adj1" fmla="val 5438805"/>
              <a:gd name="adj2" fmla="val 85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15</a:t>
            </a:fld>
            <a:endParaRPr lang="tr-TR"/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79BA1310-CA3F-4275-803D-85F6C2AE0947}"/>
              </a:ext>
            </a:extLst>
          </p:cNvPr>
          <p:cNvGrpSpPr/>
          <p:nvPr/>
        </p:nvGrpSpPr>
        <p:grpSpPr>
          <a:xfrm>
            <a:off x="5575135" y="177651"/>
            <a:ext cx="6616865" cy="661461"/>
            <a:chOff x="3905361" y="186987"/>
            <a:chExt cx="8352900" cy="635000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BD29D69-A649-4AE6-B202-ABA615DBADE7}"/>
                </a:ext>
              </a:extLst>
            </p:cNvPr>
            <p:cNvGrpSpPr/>
            <p:nvPr/>
          </p:nvGrpSpPr>
          <p:grpSpPr>
            <a:xfrm>
              <a:off x="3905361" y="186987"/>
              <a:ext cx="8286640" cy="635000"/>
              <a:chOff x="3905361" y="186987"/>
              <a:chExt cx="8286640" cy="635000"/>
            </a:xfrm>
          </p:grpSpPr>
          <p:sp>
            <p:nvSpPr>
              <p:cNvPr id="23" name="Akış Çizelgesi: Ayıkla 22">
                <a:extLst>
                  <a:ext uri="{FF2B5EF4-FFF2-40B4-BE49-F238E27FC236}">
                    <a16:creationId xmlns:a16="http://schemas.microsoft.com/office/drawing/2014/main" id="{CF3B159C-8FCB-4D51-8AFD-75D83DBA5477}"/>
                  </a:ext>
                </a:extLst>
              </p:cNvPr>
              <p:cNvSpPr/>
              <p:nvPr/>
            </p:nvSpPr>
            <p:spPr>
              <a:xfrm rot="5400000">
                <a:off x="3852723" y="342839"/>
                <a:ext cx="427028" cy="321751"/>
              </a:xfrm>
              <a:prstGeom prst="flowChartExtra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Yuvarlatılmış Dikdörtgen 9">
                <a:extLst>
                  <a:ext uri="{FF2B5EF4-FFF2-40B4-BE49-F238E27FC236}">
                    <a16:creationId xmlns:a16="http://schemas.microsoft.com/office/drawing/2014/main" id="{66AC4CA1-870D-4CD5-A202-DD883337D103}"/>
                  </a:ext>
                </a:extLst>
              </p:cNvPr>
              <p:cNvSpPr/>
              <p:nvPr/>
            </p:nvSpPr>
            <p:spPr>
              <a:xfrm>
                <a:off x="4227113" y="186987"/>
                <a:ext cx="7964888" cy="635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2CA39E8A-914F-49CC-B866-8FFF908D2F38}"/>
                </a:ext>
              </a:extLst>
            </p:cNvPr>
            <p:cNvSpPr txBox="1"/>
            <p:nvPr/>
          </p:nvSpPr>
          <p:spPr>
            <a:xfrm>
              <a:off x="4227113" y="325682"/>
              <a:ext cx="8031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DANIŞMAN AKADEMİSYEN UYGULAMASI</a:t>
              </a:r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2" y="116881"/>
            <a:ext cx="1407120" cy="1407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77AED44-3512-47AE-BCD1-08C137990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963" y="1091613"/>
            <a:ext cx="9550809" cy="5368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948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7011" y="116881"/>
            <a:ext cx="1407120" cy="1407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6" idx="6"/>
          </p:cNvCxnSpPr>
          <p:nvPr/>
        </p:nvCxnSpPr>
        <p:spPr>
          <a:xfrm>
            <a:off x="1534130" y="820440"/>
            <a:ext cx="10137170" cy="177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6" idx="4"/>
          </p:cNvCxnSpPr>
          <p:nvPr/>
        </p:nvCxnSpPr>
        <p:spPr>
          <a:xfrm>
            <a:off x="830571" y="1524001"/>
            <a:ext cx="0" cy="50673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ay 8"/>
          <p:cNvSpPr/>
          <p:nvPr/>
        </p:nvSpPr>
        <p:spPr>
          <a:xfrm>
            <a:off x="127011" y="116881"/>
            <a:ext cx="1407120" cy="1407120"/>
          </a:xfrm>
          <a:prstGeom prst="arc">
            <a:avLst>
              <a:gd name="adj1" fmla="val 5438805"/>
              <a:gd name="adj2" fmla="val 85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2005530" y="4498303"/>
            <a:ext cx="9221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Değerli Katkılarınız için Çok Teşekkürler.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2" y="116881"/>
            <a:ext cx="1407120" cy="1407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85" y="1636422"/>
            <a:ext cx="2421229" cy="2421229"/>
          </a:xfrm>
          <a:prstGeom prst="rect">
            <a:avLst/>
          </a:prstGeom>
        </p:spPr>
      </p:pic>
      <p:grpSp>
        <p:nvGrpSpPr>
          <p:cNvPr id="21" name="Grup 20">
            <a:extLst>
              <a:ext uri="{FF2B5EF4-FFF2-40B4-BE49-F238E27FC236}">
                <a16:creationId xmlns:a16="http://schemas.microsoft.com/office/drawing/2014/main" id="{3D71393C-1B95-4379-AF7A-17B1D3782E18}"/>
              </a:ext>
            </a:extLst>
          </p:cNvPr>
          <p:cNvGrpSpPr/>
          <p:nvPr/>
        </p:nvGrpSpPr>
        <p:grpSpPr>
          <a:xfrm>
            <a:off x="5575135" y="177651"/>
            <a:ext cx="6616865" cy="661461"/>
            <a:chOff x="3905361" y="186987"/>
            <a:chExt cx="8352900" cy="635000"/>
          </a:xfrm>
        </p:grpSpPr>
        <p:grpSp>
          <p:nvGrpSpPr>
            <p:cNvPr id="22" name="Grup 21">
              <a:extLst>
                <a:ext uri="{FF2B5EF4-FFF2-40B4-BE49-F238E27FC236}">
                  <a16:creationId xmlns:a16="http://schemas.microsoft.com/office/drawing/2014/main" id="{07DF42B0-0A7E-49D4-A32C-2284F00A5213}"/>
                </a:ext>
              </a:extLst>
            </p:cNvPr>
            <p:cNvGrpSpPr/>
            <p:nvPr/>
          </p:nvGrpSpPr>
          <p:grpSpPr>
            <a:xfrm>
              <a:off x="3905361" y="186987"/>
              <a:ext cx="8286640" cy="635000"/>
              <a:chOff x="3905361" y="186987"/>
              <a:chExt cx="8286640" cy="635000"/>
            </a:xfrm>
          </p:grpSpPr>
          <p:sp>
            <p:nvSpPr>
              <p:cNvPr id="24" name="Akış Çizelgesi: Ayıkla 23">
                <a:extLst>
                  <a:ext uri="{FF2B5EF4-FFF2-40B4-BE49-F238E27FC236}">
                    <a16:creationId xmlns:a16="http://schemas.microsoft.com/office/drawing/2014/main" id="{8E35B8C0-4F3B-4A23-A6FA-D81F9CC218F4}"/>
                  </a:ext>
                </a:extLst>
              </p:cNvPr>
              <p:cNvSpPr/>
              <p:nvPr/>
            </p:nvSpPr>
            <p:spPr>
              <a:xfrm rot="5400000">
                <a:off x="3852723" y="342839"/>
                <a:ext cx="427028" cy="321751"/>
              </a:xfrm>
              <a:prstGeom prst="flowChartExtra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5" name="Yuvarlatılmış Dikdörtgen 9">
                <a:extLst>
                  <a:ext uri="{FF2B5EF4-FFF2-40B4-BE49-F238E27FC236}">
                    <a16:creationId xmlns:a16="http://schemas.microsoft.com/office/drawing/2014/main" id="{B34B7F5E-5D4A-43A5-A537-CD828C849EB1}"/>
                  </a:ext>
                </a:extLst>
              </p:cNvPr>
              <p:cNvSpPr/>
              <p:nvPr/>
            </p:nvSpPr>
            <p:spPr>
              <a:xfrm>
                <a:off x="4227113" y="186987"/>
                <a:ext cx="7964888" cy="635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id="{613064B2-70DF-4F72-A2A0-B0B8167E9F3C}"/>
                </a:ext>
              </a:extLst>
            </p:cNvPr>
            <p:cNvSpPr txBox="1"/>
            <p:nvPr/>
          </p:nvSpPr>
          <p:spPr>
            <a:xfrm>
              <a:off x="4227113" y="325682"/>
              <a:ext cx="8031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DANIŞMAN AKADEMİSYEN UYGULAMASI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93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Yuvarlatılmış Dikdörtgen 19"/>
          <p:cNvSpPr/>
          <p:nvPr/>
        </p:nvSpPr>
        <p:spPr>
          <a:xfrm>
            <a:off x="1632679" y="1442708"/>
            <a:ext cx="9594760" cy="635000"/>
          </a:xfrm>
          <a:prstGeom prst="roundRect">
            <a:avLst>
              <a:gd name="adj" fmla="val 50000"/>
            </a:avLst>
          </a:prstGeom>
          <a:solidFill>
            <a:srgbClr val="FFCCCC">
              <a:alpha val="25098"/>
            </a:srgb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GEREKÇESİ</a:t>
            </a:r>
          </a:p>
        </p:txBody>
      </p:sp>
      <p:sp>
        <p:nvSpPr>
          <p:cNvPr id="6" name="Oval 5"/>
          <p:cNvSpPr/>
          <p:nvPr/>
        </p:nvSpPr>
        <p:spPr>
          <a:xfrm>
            <a:off x="127011" y="116881"/>
            <a:ext cx="1407120" cy="1407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6" idx="6"/>
          </p:cNvCxnSpPr>
          <p:nvPr/>
        </p:nvCxnSpPr>
        <p:spPr>
          <a:xfrm>
            <a:off x="1534131" y="820441"/>
            <a:ext cx="10657870" cy="18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6" idx="4"/>
          </p:cNvCxnSpPr>
          <p:nvPr/>
        </p:nvCxnSpPr>
        <p:spPr>
          <a:xfrm>
            <a:off x="830571" y="1524001"/>
            <a:ext cx="0" cy="5333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ay 8"/>
          <p:cNvSpPr/>
          <p:nvPr/>
        </p:nvSpPr>
        <p:spPr>
          <a:xfrm>
            <a:off x="127011" y="116881"/>
            <a:ext cx="1407120" cy="1407120"/>
          </a:xfrm>
          <a:prstGeom prst="arc">
            <a:avLst>
              <a:gd name="adj1" fmla="val 5438805"/>
              <a:gd name="adj2" fmla="val 85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157276" y="2468955"/>
            <a:ext cx="9877448" cy="386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Millî Eğitim Bakanlığı 2023 Eğitim Vizyonu hedefleri çerçevesinde, birçok hedefte </a:t>
            </a:r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üniversiteler ve akademisyenlerle </a:t>
            </a:r>
            <a:r>
              <a:rPr lang="tr-T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okulların iş birliğinin geliştirilmek istenmesi.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Okullarımızca Vizyon Belgesinin diğer hedeflerine ulaşmanın önünü açabilecek ve onları güçlendirecek uygulamalara ihtiyaç duyulması.</a:t>
            </a: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79BA1310-CA3F-4275-803D-85F6C2AE0947}"/>
              </a:ext>
            </a:extLst>
          </p:cNvPr>
          <p:cNvGrpSpPr/>
          <p:nvPr/>
        </p:nvGrpSpPr>
        <p:grpSpPr>
          <a:xfrm>
            <a:off x="5575135" y="177651"/>
            <a:ext cx="6616865" cy="661461"/>
            <a:chOff x="3905361" y="186987"/>
            <a:chExt cx="8352900" cy="635000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BD29D69-A649-4AE6-B202-ABA615DBADE7}"/>
                </a:ext>
              </a:extLst>
            </p:cNvPr>
            <p:cNvGrpSpPr/>
            <p:nvPr/>
          </p:nvGrpSpPr>
          <p:grpSpPr>
            <a:xfrm>
              <a:off x="3905361" y="186987"/>
              <a:ext cx="8286640" cy="635000"/>
              <a:chOff x="3905361" y="186987"/>
              <a:chExt cx="8286640" cy="635000"/>
            </a:xfrm>
          </p:grpSpPr>
          <p:sp>
            <p:nvSpPr>
              <p:cNvPr id="23" name="Akış Çizelgesi: Ayıkla 22">
                <a:extLst>
                  <a:ext uri="{FF2B5EF4-FFF2-40B4-BE49-F238E27FC236}">
                    <a16:creationId xmlns:a16="http://schemas.microsoft.com/office/drawing/2014/main" id="{CF3B159C-8FCB-4D51-8AFD-75D83DBA5477}"/>
                  </a:ext>
                </a:extLst>
              </p:cNvPr>
              <p:cNvSpPr/>
              <p:nvPr/>
            </p:nvSpPr>
            <p:spPr>
              <a:xfrm rot="5400000">
                <a:off x="3852723" y="342839"/>
                <a:ext cx="427028" cy="321751"/>
              </a:xfrm>
              <a:prstGeom prst="flowChartExtra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Yuvarlatılmış Dikdörtgen 9">
                <a:extLst>
                  <a:ext uri="{FF2B5EF4-FFF2-40B4-BE49-F238E27FC236}">
                    <a16:creationId xmlns:a16="http://schemas.microsoft.com/office/drawing/2014/main" id="{66AC4CA1-870D-4CD5-A202-DD883337D103}"/>
                  </a:ext>
                </a:extLst>
              </p:cNvPr>
              <p:cNvSpPr/>
              <p:nvPr/>
            </p:nvSpPr>
            <p:spPr>
              <a:xfrm>
                <a:off x="4227113" y="186987"/>
                <a:ext cx="7964888" cy="635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2CA39E8A-914F-49CC-B866-8FFF908D2F38}"/>
                </a:ext>
              </a:extLst>
            </p:cNvPr>
            <p:cNvSpPr txBox="1"/>
            <p:nvPr/>
          </p:nvSpPr>
          <p:spPr>
            <a:xfrm>
              <a:off x="4227113" y="325682"/>
              <a:ext cx="8031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DANIŞMAN AKADEMİSYEN UYGULAMASI</a:t>
              </a:r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2" y="116881"/>
            <a:ext cx="1407120" cy="1407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2445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Yuvarlatılmış Dikdörtgen 19"/>
          <p:cNvSpPr/>
          <p:nvPr/>
        </p:nvSpPr>
        <p:spPr>
          <a:xfrm>
            <a:off x="1632679" y="1442708"/>
            <a:ext cx="9594760" cy="635000"/>
          </a:xfrm>
          <a:prstGeom prst="roundRect">
            <a:avLst>
              <a:gd name="adj" fmla="val 50000"/>
            </a:avLst>
          </a:prstGeom>
          <a:solidFill>
            <a:srgbClr val="FFCCCC">
              <a:alpha val="25098"/>
            </a:srgb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GEREKÇESİ</a:t>
            </a:r>
          </a:p>
        </p:txBody>
      </p:sp>
      <p:sp>
        <p:nvSpPr>
          <p:cNvPr id="6" name="Oval 5"/>
          <p:cNvSpPr/>
          <p:nvPr/>
        </p:nvSpPr>
        <p:spPr>
          <a:xfrm>
            <a:off x="127011" y="116881"/>
            <a:ext cx="1407120" cy="1407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6" idx="6"/>
          </p:cNvCxnSpPr>
          <p:nvPr/>
        </p:nvCxnSpPr>
        <p:spPr>
          <a:xfrm>
            <a:off x="1534131" y="820441"/>
            <a:ext cx="10657870" cy="18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6" idx="4"/>
          </p:cNvCxnSpPr>
          <p:nvPr/>
        </p:nvCxnSpPr>
        <p:spPr>
          <a:xfrm>
            <a:off x="830571" y="1524001"/>
            <a:ext cx="0" cy="5333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ay 8"/>
          <p:cNvSpPr/>
          <p:nvPr/>
        </p:nvSpPr>
        <p:spPr>
          <a:xfrm>
            <a:off x="127011" y="116881"/>
            <a:ext cx="1407120" cy="1407120"/>
          </a:xfrm>
          <a:prstGeom prst="arc">
            <a:avLst>
              <a:gd name="adj1" fmla="val 5438805"/>
              <a:gd name="adj2" fmla="val 85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349994" y="2671240"/>
            <a:ext cx="10011435" cy="303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Okullarımızdaki yönetim süreçlerinin etkili yürütülmesi, öğretmen yetkinliklerinin geliştirilmesi, çevre-okul ilişkilerinin güçlendirilmesi ve öğrenci başarısının her alanda artırılarak okullarda nitelikli eğitimin sağlanması gibi amaçlarla okullar ve üniversiteler arasında bağ kurabilecek akademisyenlerle işbirliğinin önemli görülmesi.</a:t>
            </a: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79BA1310-CA3F-4275-803D-85F6C2AE0947}"/>
              </a:ext>
            </a:extLst>
          </p:cNvPr>
          <p:cNvGrpSpPr/>
          <p:nvPr/>
        </p:nvGrpSpPr>
        <p:grpSpPr>
          <a:xfrm>
            <a:off x="5575135" y="177651"/>
            <a:ext cx="6616865" cy="661461"/>
            <a:chOff x="3905361" y="186987"/>
            <a:chExt cx="8352900" cy="635000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BD29D69-A649-4AE6-B202-ABA615DBADE7}"/>
                </a:ext>
              </a:extLst>
            </p:cNvPr>
            <p:cNvGrpSpPr/>
            <p:nvPr/>
          </p:nvGrpSpPr>
          <p:grpSpPr>
            <a:xfrm>
              <a:off x="3905361" y="186987"/>
              <a:ext cx="8286640" cy="635000"/>
              <a:chOff x="3905361" y="186987"/>
              <a:chExt cx="8286640" cy="635000"/>
            </a:xfrm>
          </p:grpSpPr>
          <p:sp>
            <p:nvSpPr>
              <p:cNvPr id="23" name="Akış Çizelgesi: Ayıkla 22">
                <a:extLst>
                  <a:ext uri="{FF2B5EF4-FFF2-40B4-BE49-F238E27FC236}">
                    <a16:creationId xmlns:a16="http://schemas.microsoft.com/office/drawing/2014/main" id="{CF3B159C-8FCB-4D51-8AFD-75D83DBA5477}"/>
                  </a:ext>
                </a:extLst>
              </p:cNvPr>
              <p:cNvSpPr/>
              <p:nvPr/>
            </p:nvSpPr>
            <p:spPr>
              <a:xfrm rot="5400000">
                <a:off x="3852723" y="342839"/>
                <a:ext cx="427028" cy="321751"/>
              </a:xfrm>
              <a:prstGeom prst="flowChartExtra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Yuvarlatılmış Dikdörtgen 9">
                <a:extLst>
                  <a:ext uri="{FF2B5EF4-FFF2-40B4-BE49-F238E27FC236}">
                    <a16:creationId xmlns:a16="http://schemas.microsoft.com/office/drawing/2014/main" id="{66AC4CA1-870D-4CD5-A202-DD883337D103}"/>
                  </a:ext>
                </a:extLst>
              </p:cNvPr>
              <p:cNvSpPr/>
              <p:nvPr/>
            </p:nvSpPr>
            <p:spPr>
              <a:xfrm>
                <a:off x="4227113" y="186987"/>
                <a:ext cx="7964888" cy="635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2CA39E8A-914F-49CC-B866-8FFF908D2F38}"/>
                </a:ext>
              </a:extLst>
            </p:cNvPr>
            <p:cNvSpPr txBox="1"/>
            <p:nvPr/>
          </p:nvSpPr>
          <p:spPr>
            <a:xfrm>
              <a:off x="4227113" y="325682"/>
              <a:ext cx="8031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DANIŞMAN AKADEMİSYEN UYGULAMASI</a:t>
              </a:r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2" y="116881"/>
            <a:ext cx="1407120" cy="1407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761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Yuvarlatılmış Dikdörtgen 19"/>
          <p:cNvSpPr/>
          <p:nvPr/>
        </p:nvSpPr>
        <p:spPr>
          <a:xfrm>
            <a:off x="1632679" y="1442708"/>
            <a:ext cx="9594760" cy="635000"/>
          </a:xfrm>
          <a:prstGeom prst="roundRect">
            <a:avLst>
              <a:gd name="adj" fmla="val 50000"/>
            </a:avLst>
          </a:prstGeom>
          <a:solidFill>
            <a:srgbClr val="FFCCCC">
              <a:alpha val="25098"/>
            </a:srgb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AMAÇLARI</a:t>
            </a:r>
          </a:p>
        </p:txBody>
      </p:sp>
      <p:sp>
        <p:nvSpPr>
          <p:cNvPr id="6" name="Oval 5"/>
          <p:cNvSpPr/>
          <p:nvPr/>
        </p:nvSpPr>
        <p:spPr>
          <a:xfrm>
            <a:off x="127011" y="116881"/>
            <a:ext cx="1407120" cy="1407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6" idx="6"/>
          </p:cNvCxnSpPr>
          <p:nvPr/>
        </p:nvCxnSpPr>
        <p:spPr>
          <a:xfrm>
            <a:off x="1534131" y="820441"/>
            <a:ext cx="10657870" cy="18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6" idx="4"/>
          </p:cNvCxnSpPr>
          <p:nvPr/>
        </p:nvCxnSpPr>
        <p:spPr>
          <a:xfrm>
            <a:off x="830571" y="1524001"/>
            <a:ext cx="0" cy="5333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ay 8"/>
          <p:cNvSpPr/>
          <p:nvPr/>
        </p:nvSpPr>
        <p:spPr>
          <a:xfrm>
            <a:off x="127011" y="116881"/>
            <a:ext cx="1407120" cy="1407120"/>
          </a:xfrm>
          <a:prstGeom prst="arc">
            <a:avLst>
              <a:gd name="adj1" fmla="val 5438805"/>
              <a:gd name="adj2" fmla="val 85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559020" y="2418272"/>
            <a:ext cx="9742078" cy="2046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Eğitim Vizyonu ve Okul Gelişim Modeli kapsamında yapılacak çalışmalar başta olmak üzere okulun gerçekleştireceği tüm etkinlik ve uygulamaların akademik bağlamının güçlendirilmesi amaçlanmaktadır. </a:t>
            </a: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79BA1310-CA3F-4275-803D-85F6C2AE0947}"/>
              </a:ext>
            </a:extLst>
          </p:cNvPr>
          <p:cNvGrpSpPr/>
          <p:nvPr/>
        </p:nvGrpSpPr>
        <p:grpSpPr>
          <a:xfrm>
            <a:off x="5575135" y="177651"/>
            <a:ext cx="6616865" cy="661461"/>
            <a:chOff x="3905361" y="186987"/>
            <a:chExt cx="8352900" cy="635000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BD29D69-A649-4AE6-B202-ABA615DBADE7}"/>
                </a:ext>
              </a:extLst>
            </p:cNvPr>
            <p:cNvGrpSpPr/>
            <p:nvPr/>
          </p:nvGrpSpPr>
          <p:grpSpPr>
            <a:xfrm>
              <a:off x="3905361" y="186987"/>
              <a:ext cx="8286640" cy="635000"/>
              <a:chOff x="3905361" y="186987"/>
              <a:chExt cx="8286640" cy="635000"/>
            </a:xfrm>
          </p:grpSpPr>
          <p:sp>
            <p:nvSpPr>
              <p:cNvPr id="23" name="Akış Çizelgesi: Ayıkla 22">
                <a:extLst>
                  <a:ext uri="{FF2B5EF4-FFF2-40B4-BE49-F238E27FC236}">
                    <a16:creationId xmlns:a16="http://schemas.microsoft.com/office/drawing/2014/main" id="{CF3B159C-8FCB-4D51-8AFD-75D83DBA5477}"/>
                  </a:ext>
                </a:extLst>
              </p:cNvPr>
              <p:cNvSpPr/>
              <p:nvPr/>
            </p:nvSpPr>
            <p:spPr>
              <a:xfrm rot="5400000">
                <a:off x="3852723" y="342839"/>
                <a:ext cx="427028" cy="321751"/>
              </a:xfrm>
              <a:prstGeom prst="flowChartExtra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Yuvarlatılmış Dikdörtgen 9">
                <a:extLst>
                  <a:ext uri="{FF2B5EF4-FFF2-40B4-BE49-F238E27FC236}">
                    <a16:creationId xmlns:a16="http://schemas.microsoft.com/office/drawing/2014/main" id="{66AC4CA1-870D-4CD5-A202-DD883337D103}"/>
                  </a:ext>
                </a:extLst>
              </p:cNvPr>
              <p:cNvSpPr/>
              <p:nvPr/>
            </p:nvSpPr>
            <p:spPr>
              <a:xfrm>
                <a:off x="4227113" y="186987"/>
                <a:ext cx="7964888" cy="635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2CA39E8A-914F-49CC-B866-8FFF908D2F38}"/>
                </a:ext>
              </a:extLst>
            </p:cNvPr>
            <p:cNvSpPr txBox="1"/>
            <p:nvPr/>
          </p:nvSpPr>
          <p:spPr>
            <a:xfrm>
              <a:off x="4227113" y="325682"/>
              <a:ext cx="8031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DANIŞMAN AKADEMİSYEN UYGULAMASI</a:t>
              </a:r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2" y="116881"/>
            <a:ext cx="1407120" cy="1407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669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Yuvarlatılmış Dikdörtgen 19"/>
          <p:cNvSpPr/>
          <p:nvPr/>
        </p:nvSpPr>
        <p:spPr>
          <a:xfrm>
            <a:off x="1632679" y="1442708"/>
            <a:ext cx="9594760" cy="635000"/>
          </a:xfrm>
          <a:prstGeom prst="roundRect">
            <a:avLst>
              <a:gd name="adj" fmla="val 50000"/>
            </a:avLst>
          </a:prstGeom>
          <a:solidFill>
            <a:srgbClr val="FFCCCC">
              <a:alpha val="25098"/>
            </a:srgb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AMAÇLARI</a:t>
            </a:r>
          </a:p>
        </p:txBody>
      </p:sp>
      <p:sp>
        <p:nvSpPr>
          <p:cNvPr id="6" name="Oval 5"/>
          <p:cNvSpPr/>
          <p:nvPr/>
        </p:nvSpPr>
        <p:spPr>
          <a:xfrm>
            <a:off x="127011" y="116881"/>
            <a:ext cx="1407120" cy="1407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6" idx="6"/>
          </p:cNvCxnSpPr>
          <p:nvPr/>
        </p:nvCxnSpPr>
        <p:spPr>
          <a:xfrm>
            <a:off x="1534131" y="820441"/>
            <a:ext cx="10657870" cy="18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6" idx="4"/>
          </p:cNvCxnSpPr>
          <p:nvPr/>
        </p:nvCxnSpPr>
        <p:spPr>
          <a:xfrm>
            <a:off x="830571" y="1524001"/>
            <a:ext cx="0" cy="5333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ay 8"/>
          <p:cNvSpPr/>
          <p:nvPr/>
        </p:nvSpPr>
        <p:spPr>
          <a:xfrm>
            <a:off x="127011" y="116881"/>
            <a:ext cx="1407120" cy="1407120"/>
          </a:xfrm>
          <a:prstGeom prst="arc">
            <a:avLst>
              <a:gd name="adj1" fmla="val 5438805"/>
              <a:gd name="adj2" fmla="val 85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632679" y="2117600"/>
            <a:ext cx="11026149" cy="474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Akademisyenlerin okula: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Rehberlik,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Koçluk, 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İşbirlikçi öğretim çalışmaları,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Eylem araştırmaları,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Mesleki gelişim,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Ortak planlama,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79BA1310-CA3F-4275-803D-85F6C2AE0947}"/>
              </a:ext>
            </a:extLst>
          </p:cNvPr>
          <p:cNvGrpSpPr/>
          <p:nvPr/>
        </p:nvGrpSpPr>
        <p:grpSpPr>
          <a:xfrm>
            <a:off x="5575135" y="177651"/>
            <a:ext cx="6616865" cy="661461"/>
            <a:chOff x="3905361" y="186987"/>
            <a:chExt cx="8352900" cy="635000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BD29D69-A649-4AE6-B202-ABA615DBADE7}"/>
                </a:ext>
              </a:extLst>
            </p:cNvPr>
            <p:cNvGrpSpPr/>
            <p:nvPr/>
          </p:nvGrpSpPr>
          <p:grpSpPr>
            <a:xfrm>
              <a:off x="3905361" y="186987"/>
              <a:ext cx="8286640" cy="635000"/>
              <a:chOff x="3905361" y="186987"/>
              <a:chExt cx="8286640" cy="635000"/>
            </a:xfrm>
          </p:grpSpPr>
          <p:sp>
            <p:nvSpPr>
              <p:cNvPr id="23" name="Akış Çizelgesi: Ayıkla 22">
                <a:extLst>
                  <a:ext uri="{FF2B5EF4-FFF2-40B4-BE49-F238E27FC236}">
                    <a16:creationId xmlns:a16="http://schemas.microsoft.com/office/drawing/2014/main" id="{CF3B159C-8FCB-4D51-8AFD-75D83DBA5477}"/>
                  </a:ext>
                </a:extLst>
              </p:cNvPr>
              <p:cNvSpPr/>
              <p:nvPr/>
            </p:nvSpPr>
            <p:spPr>
              <a:xfrm rot="5400000">
                <a:off x="3852723" y="342839"/>
                <a:ext cx="427028" cy="321751"/>
              </a:xfrm>
              <a:prstGeom prst="flowChartExtra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Yuvarlatılmış Dikdörtgen 9">
                <a:extLst>
                  <a:ext uri="{FF2B5EF4-FFF2-40B4-BE49-F238E27FC236}">
                    <a16:creationId xmlns:a16="http://schemas.microsoft.com/office/drawing/2014/main" id="{66AC4CA1-870D-4CD5-A202-DD883337D103}"/>
                  </a:ext>
                </a:extLst>
              </p:cNvPr>
              <p:cNvSpPr/>
              <p:nvPr/>
            </p:nvSpPr>
            <p:spPr>
              <a:xfrm>
                <a:off x="4227113" y="186987"/>
                <a:ext cx="7964888" cy="635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2CA39E8A-914F-49CC-B866-8FFF908D2F38}"/>
                </a:ext>
              </a:extLst>
            </p:cNvPr>
            <p:cNvSpPr txBox="1"/>
            <p:nvPr/>
          </p:nvSpPr>
          <p:spPr>
            <a:xfrm>
              <a:off x="4227113" y="325682"/>
              <a:ext cx="8031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DANIŞMAN AKADEMİSYEN UYGULAMASI</a:t>
              </a:r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2" y="116881"/>
            <a:ext cx="1407120" cy="1407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7094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Yuvarlatılmış Dikdörtgen 19"/>
          <p:cNvSpPr/>
          <p:nvPr/>
        </p:nvSpPr>
        <p:spPr>
          <a:xfrm>
            <a:off x="1632679" y="1442708"/>
            <a:ext cx="9594760" cy="635000"/>
          </a:xfrm>
          <a:prstGeom prst="roundRect">
            <a:avLst>
              <a:gd name="adj" fmla="val 50000"/>
            </a:avLst>
          </a:prstGeom>
          <a:solidFill>
            <a:srgbClr val="FFCCCC">
              <a:alpha val="25098"/>
            </a:srgb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AMAÇLARI</a:t>
            </a:r>
          </a:p>
        </p:txBody>
      </p:sp>
      <p:sp>
        <p:nvSpPr>
          <p:cNvPr id="6" name="Oval 5"/>
          <p:cNvSpPr/>
          <p:nvPr/>
        </p:nvSpPr>
        <p:spPr>
          <a:xfrm>
            <a:off x="127011" y="116881"/>
            <a:ext cx="1407120" cy="1407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6" idx="6"/>
          </p:cNvCxnSpPr>
          <p:nvPr/>
        </p:nvCxnSpPr>
        <p:spPr>
          <a:xfrm>
            <a:off x="1534131" y="820441"/>
            <a:ext cx="10657870" cy="18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6" idx="4"/>
          </p:cNvCxnSpPr>
          <p:nvPr/>
        </p:nvCxnSpPr>
        <p:spPr>
          <a:xfrm>
            <a:off x="830571" y="1524001"/>
            <a:ext cx="0" cy="5333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ay 8"/>
          <p:cNvSpPr/>
          <p:nvPr/>
        </p:nvSpPr>
        <p:spPr>
          <a:xfrm>
            <a:off x="127011" y="116881"/>
            <a:ext cx="1407120" cy="1407120"/>
          </a:xfrm>
          <a:prstGeom prst="arc">
            <a:avLst>
              <a:gd name="adj1" fmla="val 5438805"/>
              <a:gd name="adj2" fmla="val 85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460702" y="2077708"/>
            <a:ext cx="10042322" cy="550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2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Akademisyenlerin okula: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 öğrenmesinin desteklenmesi ve geliştirilmesi,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 plan ve politikalarının belirlenmesinde yer alınması (kurul ve zümre toplantılarına katılım sağlama gibi)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Öğretmenlerin mesleki gelişimine katkı sunulması,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Üniversitelerin </a:t>
            </a:r>
            <a:r>
              <a:rPr lang="tr-TR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tekno</a:t>
            </a:r>
            <a:r>
              <a:rPr lang="tr-T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-kent, müze, laboratuvar gibi etkinlik alanlarının öğrencilere tanıtılması ve açılması için rehberlik yapılması,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Velilere yönelik çalışmalarda yer alması gibi konularda destek sağlaması hedeflenmektedir. 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tr-T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79BA1310-CA3F-4275-803D-85F6C2AE0947}"/>
              </a:ext>
            </a:extLst>
          </p:cNvPr>
          <p:cNvGrpSpPr/>
          <p:nvPr/>
        </p:nvGrpSpPr>
        <p:grpSpPr>
          <a:xfrm>
            <a:off x="5575135" y="177651"/>
            <a:ext cx="6616865" cy="661461"/>
            <a:chOff x="3905361" y="186987"/>
            <a:chExt cx="8352900" cy="635000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BD29D69-A649-4AE6-B202-ABA615DBADE7}"/>
                </a:ext>
              </a:extLst>
            </p:cNvPr>
            <p:cNvGrpSpPr/>
            <p:nvPr/>
          </p:nvGrpSpPr>
          <p:grpSpPr>
            <a:xfrm>
              <a:off x="3905361" y="186987"/>
              <a:ext cx="8286640" cy="635000"/>
              <a:chOff x="3905361" y="186987"/>
              <a:chExt cx="8286640" cy="635000"/>
            </a:xfrm>
          </p:grpSpPr>
          <p:sp>
            <p:nvSpPr>
              <p:cNvPr id="23" name="Akış Çizelgesi: Ayıkla 22">
                <a:extLst>
                  <a:ext uri="{FF2B5EF4-FFF2-40B4-BE49-F238E27FC236}">
                    <a16:creationId xmlns:a16="http://schemas.microsoft.com/office/drawing/2014/main" id="{CF3B159C-8FCB-4D51-8AFD-75D83DBA5477}"/>
                  </a:ext>
                </a:extLst>
              </p:cNvPr>
              <p:cNvSpPr/>
              <p:nvPr/>
            </p:nvSpPr>
            <p:spPr>
              <a:xfrm rot="5400000">
                <a:off x="3852723" y="342839"/>
                <a:ext cx="427028" cy="321751"/>
              </a:xfrm>
              <a:prstGeom prst="flowChartExtra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Yuvarlatılmış Dikdörtgen 9">
                <a:extLst>
                  <a:ext uri="{FF2B5EF4-FFF2-40B4-BE49-F238E27FC236}">
                    <a16:creationId xmlns:a16="http://schemas.microsoft.com/office/drawing/2014/main" id="{66AC4CA1-870D-4CD5-A202-DD883337D103}"/>
                  </a:ext>
                </a:extLst>
              </p:cNvPr>
              <p:cNvSpPr/>
              <p:nvPr/>
            </p:nvSpPr>
            <p:spPr>
              <a:xfrm>
                <a:off x="4227113" y="186987"/>
                <a:ext cx="7964888" cy="635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2CA39E8A-914F-49CC-B866-8FFF908D2F38}"/>
                </a:ext>
              </a:extLst>
            </p:cNvPr>
            <p:cNvSpPr txBox="1"/>
            <p:nvPr/>
          </p:nvSpPr>
          <p:spPr>
            <a:xfrm>
              <a:off x="4227113" y="325682"/>
              <a:ext cx="8031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DANIŞMAN AKADEMİSYEN UYGULAMASI</a:t>
              </a:r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2" y="116881"/>
            <a:ext cx="1407120" cy="1407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755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Yuvarlatılmış Dikdörtgen 19"/>
          <p:cNvSpPr/>
          <p:nvPr/>
        </p:nvSpPr>
        <p:spPr>
          <a:xfrm>
            <a:off x="1632679" y="1442708"/>
            <a:ext cx="9594760" cy="635000"/>
          </a:xfrm>
          <a:prstGeom prst="roundRect">
            <a:avLst>
              <a:gd name="adj" fmla="val 50000"/>
            </a:avLst>
          </a:prstGeom>
          <a:solidFill>
            <a:srgbClr val="FFCCCC">
              <a:alpha val="25098"/>
            </a:srgb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AMAÇLARI</a:t>
            </a:r>
          </a:p>
        </p:txBody>
      </p:sp>
      <p:sp>
        <p:nvSpPr>
          <p:cNvPr id="6" name="Oval 5"/>
          <p:cNvSpPr/>
          <p:nvPr/>
        </p:nvSpPr>
        <p:spPr>
          <a:xfrm>
            <a:off x="127011" y="116881"/>
            <a:ext cx="1407120" cy="1407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6" idx="6"/>
          </p:cNvCxnSpPr>
          <p:nvPr/>
        </p:nvCxnSpPr>
        <p:spPr>
          <a:xfrm>
            <a:off x="1534131" y="820441"/>
            <a:ext cx="10657870" cy="18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6" idx="4"/>
          </p:cNvCxnSpPr>
          <p:nvPr/>
        </p:nvCxnSpPr>
        <p:spPr>
          <a:xfrm>
            <a:off x="830571" y="1524001"/>
            <a:ext cx="0" cy="5333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ay 8"/>
          <p:cNvSpPr/>
          <p:nvPr/>
        </p:nvSpPr>
        <p:spPr>
          <a:xfrm>
            <a:off x="127011" y="116881"/>
            <a:ext cx="1407120" cy="1407120"/>
          </a:xfrm>
          <a:prstGeom prst="arc">
            <a:avLst>
              <a:gd name="adj1" fmla="val 5438805"/>
              <a:gd name="adj2" fmla="val 85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607562" y="2337750"/>
            <a:ext cx="9753867" cy="354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Okulun akademisyenlere: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Bilimsel araştırma imkânı tanıması,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Öğretmen deneyimi desteği sunması,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r-TR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amaçlanmaktadır.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tr-T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79BA1310-CA3F-4275-803D-85F6C2AE0947}"/>
              </a:ext>
            </a:extLst>
          </p:cNvPr>
          <p:cNvGrpSpPr/>
          <p:nvPr/>
        </p:nvGrpSpPr>
        <p:grpSpPr>
          <a:xfrm>
            <a:off x="5575135" y="177651"/>
            <a:ext cx="6616865" cy="661461"/>
            <a:chOff x="3905361" y="186987"/>
            <a:chExt cx="8352900" cy="635000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BD29D69-A649-4AE6-B202-ABA615DBADE7}"/>
                </a:ext>
              </a:extLst>
            </p:cNvPr>
            <p:cNvGrpSpPr/>
            <p:nvPr/>
          </p:nvGrpSpPr>
          <p:grpSpPr>
            <a:xfrm>
              <a:off x="3905361" y="186987"/>
              <a:ext cx="8286640" cy="635000"/>
              <a:chOff x="3905361" y="186987"/>
              <a:chExt cx="8286640" cy="635000"/>
            </a:xfrm>
          </p:grpSpPr>
          <p:sp>
            <p:nvSpPr>
              <p:cNvPr id="23" name="Akış Çizelgesi: Ayıkla 22">
                <a:extLst>
                  <a:ext uri="{FF2B5EF4-FFF2-40B4-BE49-F238E27FC236}">
                    <a16:creationId xmlns:a16="http://schemas.microsoft.com/office/drawing/2014/main" id="{CF3B159C-8FCB-4D51-8AFD-75D83DBA5477}"/>
                  </a:ext>
                </a:extLst>
              </p:cNvPr>
              <p:cNvSpPr/>
              <p:nvPr/>
            </p:nvSpPr>
            <p:spPr>
              <a:xfrm rot="5400000">
                <a:off x="3852723" y="342839"/>
                <a:ext cx="427028" cy="321751"/>
              </a:xfrm>
              <a:prstGeom prst="flowChartExtra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Yuvarlatılmış Dikdörtgen 9">
                <a:extLst>
                  <a:ext uri="{FF2B5EF4-FFF2-40B4-BE49-F238E27FC236}">
                    <a16:creationId xmlns:a16="http://schemas.microsoft.com/office/drawing/2014/main" id="{66AC4CA1-870D-4CD5-A202-DD883337D103}"/>
                  </a:ext>
                </a:extLst>
              </p:cNvPr>
              <p:cNvSpPr/>
              <p:nvPr/>
            </p:nvSpPr>
            <p:spPr>
              <a:xfrm>
                <a:off x="4227113" y="186987"/>
                <a:ext cx="7964888" cy="635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2CA39E8A-914F-49CC-B866-8FFF908D2F38}"/>
                </a:ext>
              </a:extLst>
            </p:cNvPr>
            <p:cNvSpPr txBox="1"/>
            <p:nvPr/>
          </p:nvSpPr>
          <p:spPr>
            <a:xfrm>
              <a:off x="4227113" y="325682"/>
              <a:ext cx="8031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DANIŞMAN AKADEMİSYEN UYGULAMASI</a:t>
              </a:r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2" y="116881"/>
            <a:ext cx="1407120" cy="1407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6677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Yuvarlatılmış Dikdörtgen 19"/>
          <p:cNvSpPr/>
          <p:nvPr/>
        </p:nvSpPr>
        <p:spPr>
          <a:xfrm>
            <a:off x="1632679" y="1442708"/>
            <a:ext cx="9594760" cy="635000"/>
          </a:xfrm>
          <a:prstGeom prst="roundRect">
            <a:avLst>
              <a:gd name="adj" fmla="val 50000"/>
            </a:avLst>
          </a:prstGeom>
          <a:solidFill>
            <a:srgbClr val="FFCCCC">
              <a:alpha val="25098"/>
            </a:srgb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SÜRESİ </a:t>
            </a:r>
          </a:p>
        </p:txBody>
      </p:sp>
      <p:sp>
        <p:nvSpPr>
          <p:cNvPr id="6" name="Oval 5"/>
          <p:cNvSpPr/>
          <p:nvPr/>
        </p:nvSpPr>
        <p:spPr>
          <a:xfrm>
            <a:off x="127011" y="116881"/>
            <a:ext cx="1407120" cy="1407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6" idx="6"/>
          </p:cNvCxnSpPr>
          <p:nvPr/>
        </p:nvCxnSpPr>
        <p:spPr>
          <a:xfrm>
            <a:off x="1534131" y="820441"/>
            <a:ext cx="10657870" cy="18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6" idx="4"/>
          </p:cNvCxnSpPr>
          <p:nvPr/>
        </p:nvCxnSpPr>
        <p:spPr>
          <a:xfrm>
            <a:off x="830571" y="1524001"/>
            <a:ext cx="0" cy="5333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ay 8"/>
          <p:cNvSpPr/>
          <p:nvPr/>
        </p:nvSpPr>
        <p:spPr>
          <a:xfrm>
            <a:off x="127011" y="116881"/>
            <a:ext cx="1407120" cy="1407120"/>
          </a:xfrm>
          <a:prstGeom prst="arc">
            <a:avLst>
              <a:gd name="adj1" fmla="val 5438805"/>
              <a:gd name="adj2" fmla="val 85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740085" y="2745099"/>
            <a:ext cx="9007428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Uygulamanın süresi, öğretim üyesi ile okul arasında yapılacak </a:t>
            </a:r>
            <a:r>
              <a:rPr lang="tr-TR" sz="3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az 1 yıllık (Eğitim Öğretim Yılı) </a:t>
            </a: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protokol ile belirlenecektir.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79BA1310-CA3F-4275-803D-85F6C2AE0947}"/>
              </a:ext>
            </a:extLst>
          </p:cNvPr>
          <p:cNvGrpSpPr/>
          <p:nvPr/>
        </p:nvGrpSpPr>
        <p:grpSpPr>
          <a:xfrm>
            <a:off x="5575135" y="177651"/>
            <a:ext cx="6616865" cy="661461"/>
            <a:chOff x="3905361" y="186987"/>
            <a:chExt cx="8352900" cy="635000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BD29D69-A649-4AE6-B202-ABA615DBADE7}"/>
                </a:ext>
              </a:extLst>
            </p:cNvPr>
            <p:cNvGrpSpPr/>
            <p:nvPr/>
          </p:nvGrpSpPr>
          <p:grpSpPr>
            <a:xfrm>
              <a:off x="3905361" y="186987"/>
              <a:ext cx="8286640" cy="635000"/>
              <a:chOff x="3905361" y="186987"/>
              <a:chExt cx="8286640" cy="635000"/>
            </a:xfrm>
          </p:grpSpPr>
          <p:sp>
            <p:nvSpPr>
              <p:cNvPr id="23" name="Akış Çizelgesi: Ayıkla 22">
                <a:extLst>
                  <a:ext uri="{FF2B5EF4-FFF2-40B4-BE49-F238E27FC236}">
                    <a16:creationId xmlns:a16="http://schemas.microsoft.com/office/drawing/2014/main" id="{CF3B159C-8FCB-4D51-8AFD-75D83DBA5477}"/>
                  </a:ext>
                </a:extLst>
              </p:cNvPr>
              <p:cNvSpPr/>
              <p:nvPr/>
            </p:nvSpPr>
            <p:spPr>
              <a:xfrm rot="5400000">
                <a:off x="3852723" y="342839"/>
                <a:ext cx="427028" cy="321751"/>
              </a:xfrm>
              <a:prstGeom prst="flowChartExtra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Yuvarlatılmış Dikdörtgen 9">
                <a:extLst>
                  <a:ext uri="{FF2B5EF4-FFF2-40B4-BE49-F238E27FC236}">
                    <a16:creationId xmlns:a16="http://schemas.microsoft.com/office/drawing/2014/main" id="{66AC4CA1-870D-4CD5-A202-DD883337D103}"/>
                  </a:ext>
                </a:extLst>
              </p:cNvPr>
              <p:cNvSpPr/>
              <p:nvPr/>
            </p:nvSpPr>
            <p:spPr>
              <a:xfrm>
                <a:off x="4227113" y="186987"/>
                <a:ext cx="7964888" cy="635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2CA39E8A-914F-49CC-B866-8FFF908D2F38}"/>
                </a:ext>
              </a:extLst>
            </p:cNvPr>
            <p:cNvSpPr txBox="1"/>
            <p:nvPr/>
          </p:nvSpPr>
          <p:spPr>
            <a:xfrm>
              <a:off x="4227113" y="325682"/>
              <a:ext cx="8031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DANIŞMAN AKADEMİSYEN UYGULAMASI</a:t>
              </a:r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2" y="116881"/>
            <a:ext cx="1407120" cy="1407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4576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Yuvarlatılmış Dikdörtgen 19"/>
          <p:cNvSpPr/>
          <p:nvPr/>
        </p:nvSpPr>
        <p:spPr>
          <a:xfrm>
            <a:off x="1632679" y="1442708"/>
            <a:ext cx="9594760" cy="635000"/>
          </a:xfrm>
          <a:prstGeom prst="roundRect">
            <a:avLst>
              <a:gd name="adj" fmla="val 50000"/>
            </a:avLst>
          </a:prstGeom>
          <a:solidFill>
            <a:srgbClr val="FFCCCC">
              <a:alpha val="25098"/>
            </a:srgb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HEDEF KİTLESİ</a:t>
            </a:r>
          </a:p>
        </p:txBody>
      </p:sp>
      <p:sp>
        <p:nvSpPr>
          <p:cNvPr id="6" name="Oval 5"/>
          <p:cNvSpPr/>
          <p:nvPr/>
        </p:nvSpPr>
        <p:spPr>
          <a:xfrm>
            <a:off x="127011" y="116881"/>
            <a:ext cx="1407120" cy="14071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6" idx="6"/>
          </p:cNvCxnSpPr>
          <p:nvPr/>
        </p:nvCxnSpPr>
        <p:spPr>
          <a:xfrm>
            <a:off x="1534131" y="820441"/>
            <a:ext cx="10657870" cy="18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6" idx="4"/>
          </p:cNvCxnSpPr>
          <p:nvPr/>
        </p:nvCxnSpPr>
        <p:spPr>
          <a:xfrm>
            <a:off x="830571" y="1524001"/>
            <a:ext cx="0" cy="5333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ay 8"/>
          <p:cNvSpPr/>
          <p:nvPr/>
        </p:nvSpPr>
        <p:spPr>
          <a:xfrm>
            <a:off x="127011" y="116881"/>
            <a:ext cx="1407120" cy="1407120"/>
          </a:xfrm>
          <a:prstGeom prst="arc">
            <a:avLst>
              <a:gd name="adj1" fmla="val 5438805"/>
              <a:gd name="adj2" fmla="val 85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6C5C-297D-40D7-908D-F30303E58C5D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740085" y="2745099"/>
            <a:ext cx="9007428" cy="1058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Müdürlüğümüze bağlı resmi okul paydaşlarını ve öğretim üyelerini kapsamaktadır. </a:t>
            </a: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79BA1310-CA3F-4275-803D-85F6C2AE0947}"/>
              </a:ext>
            </a:extLst>
          </p:cNvPr>
          <p:cNvGrpSpPr/>
          <p:nvPr/>
        </p:nvGrpSpPr>
        <p:grpSpPr>
          <a:xfrm>
            <a:off x="5575135" y="177651"/>
            <a:ext cx="6616865" cy="661461"/>
            <a:chOff x="3905361" y="186987"/>
            <a:chExt cx="8352900" cy="635000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BD29D69-A649-4AE6-B202-ABA615DBADE7}"/>
                </a:ext>
              </a:extLst>
            </p:cNvPr>
            <p:cNvGrpSpPr/>
            <p:nvPr/>
          </p:nvGrpSpPr>
          <p:grpSpPr>
            <a:xfrm>
              <a:off x="3905361" y="186987"/>
              <a:ext cx="8286640" cy="635000"/>
              <a:chOff x="3905361" y="186987"/>
              <a:chExt cx="8286640" cy="635000"/>
            </a:xfrm>
          </p:grpSpPr>
          <p:sp>
            <p:nvSpPr>
              <p:cNvPr id="23" name="Akış Çizelgesi: Ayıkla 22">
                <a:extLst>
                  <a:ext uri="{FF2B5EF4-FFF2-40B4-BE49-F238E27FC236}">
                    <a16:creationId xmlns:a16="http://schemas.microsoft.com/office/drawing/2014/main" id="{CF3B159C-8FCB-4D51-8AFD-75D83DBA5477}"/>
                  </a:ext>
                </a:extLst>
              </p:cNvPr>
              <p:cNvSpPr/>
              <p:nvPr/>
            </p:nvSpPr>
            <p:spPr>
              <a:xfrm rot="5400000">
                <a:off x="3852723" y="342839"/>
                <a:ext cx="427028" cy="321751"/>
              </a:xfrm>
              <a:prstGeom prst="flowChartExtra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Yuvarlatılmış Dikdörtgen 9">
                <a:extLst>
                  <a:ext uri="{FF2B5EF4-FFF2-40B4-BE49-F238E27FC236}">
                    <a16:creationId xmlns:a16="http://schemas.microsoft.com/office/drawing/2014/main" id="{66AC4CA1-870D-4CD5-A202-DD883337D103}"/>
                  </a:ext>
                </a:extLst>
              </p:cNvPr>
              <p:cNvSpPr/>
              <p:nvPr/>
            </p:nvSpPr>
            <p:spPr>
              <a:xfrm>
                <a:off x="4227113" y="186987"/>
                <a:ext cx="7964888" cy="635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2CA39E8A-914F-49CC-B866-8FFF908D2F38}"/>
                </a:ext>
              </a:extLst>
            </p:cNvPr>
            <p:cNvSpPr txBox="1"/>
            <p:nvPr/>
          </p:nvSpPr>
          <p:spPr>
            <a:xfrm>
              <a:off x="4227113" y="325682"/>
              <a:ext cx="8031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DANIŞMAN AKADEMİSYEN UYGULAMASI</a:t>
              </a:r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2" y="116881"/>
            <a:ext cx="1407120" cy="1407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283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ks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TM03457496[[fn=Paralaks]]</Template>
  <TotalTime>1949</TotalTime>
  <Words>535</Words>
  <Application>Microsoft Office PowerPoint</Application>
  <PresentationFormat>Geniş ekran</PresentationFormat>
  <Paragraphs>93</Paragraphs>
  <Slides>16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Corbel</vt:lpstr>
      <vt:lpstr>Trebuchet MS</vt:lpstr>
      <vt:lpstr>Wingdings</vt:lpstr>
      <vt:lpstr>Paralaks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HuseyinGOKALP</dc:creator>
  <cp:lastModifiedBy>Tufan YALCIN</cp:lastModifiedBy>
  <cp:revision>208</cp:revision>
  <dcterms:created xsi:type="dcterms:W3CDTF">2018-06-29T11:21:05Z</dcterms:created>
  <dcterms:modified xsi:type="dcterms:W3CDTF">2019-05-03T13:37:27Z</dcterms:modified>
</cp:coreProperties>
</file>