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56"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2" d="100"/>
          <a:sy n="112" d="100"/>
        </p:scale>
        <p:origin x="46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24F82-5349-4963-8B25-7C0A7027DDE5}" type="datetimeFigureOut">
              <a:rPr lang="tr-TR" smtClean="0"/>
              <a:pPr/>
              <a:t>17.10.2022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1C6D1-C65F-45D5-A1FD-DE996D5124CF}" type="slidenum">
              <a:rPr lang="tr-TR" smtClean="0"/>
              <a:pPr/>
              <a:t>‹#›</a:t>
            </a:fld>
            <a:endParaRPr lang="tr-TR"/>
          </a:p>
        </p:txBody>
      </p:sp>
    </p:spTree>
    <p:extLst>
      <p:ext uri="{BB962C8B-B14F-4D97-AF65-F5344CB8AC3E}">
        <p14:creationId xmlns:p14="http://schemas.microsoft.com/office/powerpoint/2010/main" val="313425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B3C7D-3DC0-4DC0-B886-E08774BDE04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50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E42349-27D0-88FD-FC20-AADA2759784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28F1217-39C2-5531-3720-E312CBB81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A9367F2-839C-3BBE-87AD-38CBAAB4C020}"/>
              </a:ext>
            </a:extLst>
          </p:cNvPr>
          <p:cNvSpPr>
            <a:spLocks noGrp="1"/>
          </p:cNvSpPr>
          <p:nvPr>
            <p:ph type="dt" sz="half" idx="10"/>
          </p:nvPr>
        </p:nvSpPr>
        <p:spPr/>
        <p:txBody>
          <a:bodyPr/>
          <a:lstStyle/>
          <a:p>
            <a:fld id="{914EB221-DD47-4891-B627-92C68848E577}" type="datetimeFigureOut">
              <a:rPr lang="tr-TR" smtClean="0"/>
              <a:pPr/>
              <a:t>17.10.2022</a:t>
            </a:fld>
            <a:endParaRPr lang="tr-TR"/>
          </a:p>
        </p:txBody>
      </p:sp>
      <p:sp>
        <p:nvSpPr>
          <p:cNvPr id="5" name="Alt Bilgi Yer Tutucusu 4">
            <a:extLst>
              <a:ext uri="{FF2B5EF4-FFF2-40B4-BE49-F238E27FC236}">
                <a16:creationId xmlns:a16="http://schemas.microsoft.com/office/drawing/2014/main" id="{944197FC-0C7E-76E9-29D3-3B55F5B64F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B9AC271-5AD7-4FEE-DDE8-5639D4E8B9D4}"/>
              </a:ext>
            </a:extLst>
          </p:cNvPr>
          <p:cNvSpPr>
            <a:spLocks noGrp="1"/>
          </p:cNvSpPr>
          <p:nvPr>
            <p:ph type="sldNum" sz="quarter" idx="12"/>
          </p:nvPr>
        </p:nvSpPr>
        <p:spPr/>
        <p:txBody>
          <a:bodyPr/>
          <a:lstStyle/>
          <a:p>
            <a:fld id="{05A5C302-1B3F-4799-9FB3-4C6CE1A01F2C}" type="slidenum">
              <a:rPr lang="tr-TR" smtClean="0"/>
              <a:pPr/>
              <a:t>‹#›</a:t>
            </a:fld>
            <a:endParaRPr lang="tr-TR"/>
          </a:p>
        </p:txBody>
      </p:sp>
    </p:spTree>
    <p:extLst>
      <p:ext uri="{BB962C8B-B14F-4D97-AF65-F5344CB8AC3E}">
        <p14:creationId xmlns:p14="http://schemas.microsoft.com/office/powerpoint/2010/main" val="254596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F6EDE6-4623-620C-F1BD-2C6C088D714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87E114D-6CC8-0E41-55C8-06D366DDE4E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ACFF456-4111-4604-7BD7-4A3FFF9D36E3}"/>
              </a:ext>
            </a:extLst>
          </p:cNvPr>
          <p:cNvSpPr>
            <a:spLocks noGrp="1"/>
          </p:cNvSpPr>
          <p:nvPr>
            <p:ph type="dt" sz="half" idx="10"/>
          </p:nvPr>
        </p:nvSpPr>
        <p:spPr/>
        <p:txBody>
          <a:bodyPr/>
          <a:lstStyle/>
          <a:p>
            <a:fld id="{914EB221-DD47-4891-B627-92C68848E577}" type="datetimeFigureOut">
              <a:rPr lang="tr-TR" smtClean="0"/>
              <a:pPr/>
              <a:t>17.10.2022</a:t>
            </a:fld>
            <a:endParaRPr lang="tr-TR"/>
          </a:p>
        </p:txBody>
      </p:sp>
      <p:sp>
        <p:nvSpPr>
          <p:cNvPr id="5" name="Alt Bilgi Yer Tutucusu 4">
            <a:extLst>
              <a:ext uri="{FF2B5EF4-FFF2-40B4-BE49-F238E27FC236}">
                <a16:creationId xmlns:a16="http://schemas.microsoft.com/office/drawing/2014/main" id="{D0BFA9A1-3CD7-8384-A710-515EA41D22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5FC397-1F02-E627-637F-80AC5EDD7628}"/>
              </a:ext>
            </a:extLst>
          </p:cNvPr>
          <p:cNvSpPr>
            <a:spLocks noGrp="1"/>
          </p:cNvSpPr>
          <p:nvPr>
            <p:ph type="sldNum" sz="quarter" idx="12"/>
          </p:nvPr>
        </p:nvSpPr>
        <p:spPr/>
        <p:txBody>
          <a:bodyPr/>
          <a:lstStyle/>
          <a:p>
            <a:fld id="{05A5C302-1B3F-4799-9FB3-4C6CE1A01F2C}" type="slidenum">
              <a:rPr lang="tr-TR" smtClean="0"/>
              <a:pPr/>
              <a:t>‹#›</a:t>
            </a:fld>
            <a:endParaRPr lang="tr-TR"/>
          </a:p>
        </p:txBody>
      </p:sp>
    </p:spTree>
    <p:extLst>
      <p:ext uri="{BB962C8B-B14F-4D97-AF65-F5344CB8AC3E}">
        <p14:creationId xmlns:p14="http://schemas.microsoft.com/office/powerpoint/2010/main" val="394229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9E36FA8-C1A5-80AD-E277-F457AADE623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4D2297D-BEA2-487C-BD8A-9FA49B1BEDD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FE95509-EF0E-F5A5-E892-74DFE852E2FB}"/>
              </a:ext>
            </a:extLst>
          </p:cNvPr>
          <p:cNvSpPr>
            <a:spLocks noGrp="1"/>
          </p:cNvSpPr>
          <p:nvPr>
            <p:ph type="dt" sz="half" idx="10"/>
          </p:nvPr>
        </p:nvSpPr>
        <p:spPr/>
        <p:txBody>
          <a:bodyPr/>
          <a:lstStyle/>
          <a:p>
            <a:fld id="{914EB221-DD47-4891-B627-92C68848E577}" type="datetimeFigureOut">
              <a:rPr lang="tr-TR" smtClean="0"/>
              <a:pPr/>
              <a:t>17.10.2022</a:t>
            </a:fld>
            <a:endParaRPr lang="tr-TR"/>
          </a:p>
        </p:txBody>
      </p:sp>
      <p:sp>
        <p:nvSpPr>
          <p:cNvPr id="5" name="Alt Bilgi Yer Tutucusu 4">
            <a:extLst>
              <a:ext uri="{FF2B5EF4-FFF2-40B4-BE49-F238E27FC236}">
                <a16:creationId xmlns:a16="http://schemas.microsoft.com/office/drawing/2014/main" id="{66CA7D51-AF5B-39C3-BE60-5480C975202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9689F23-50EF-47BE-6C8C-FA9EFCB0D4E1}"/>
              </a:ext>
            </a:extLst>
          </p:cNvPr>
          <p:cNvSpPr>
            <a:spLocks noGrp="1"/>
          </p:cNvSpPr>
          <p:nvPr>
            <p:ph type="sldNum" sz="quarter" idx="12"/>
          </p:nvPr>
        </p:nvSpPr>
        <p:spPr/>
        <p:txBody>
          <a:bodyPr/>
          <a:lstStyle/>
          <a:p>
            <a:fld id="{05A5C302-1B3F-4799-9FB3-4C6CE1A01F2C}" type="slidenum">
              <a:rPr lang="tr-TR" smtClean="0"/>
              <a:pPr/>
              <a:t>‹#›</a:t>
            </a:fld>
            <a:endParaRPr lang="tr-TR"/>
          </a:p>
        </p:txBody>
      </p:sp>
    </p:spTree>
    <p:extLst>
      <p:ext uri="{BB962C8B-B14F-4D97-AF65-F5344CB8AC3E}">
        <p14:creationId xmlns:p14="http://schemas.microsoft.com/office/powerpoint/2010/main" val="414535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333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641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0701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1550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4108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3467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1902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646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3C0D2F-FD12-6BA6-7772-3011A2DA29C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1E77DED-61BB-8A7B-461F-3F0DFFAF78D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E630B9E-8EC8-7A55-95A9-49B67A3CDEAC}"/>
              </a:ext>
            </a:extLst>
          </p:cNvPr>
          <p:cNvSpPr>
            <a:spLocks noGrp="1"/>
          </p:cNvSpPr>
          <p:nvPr>
            <p:ph type="dt" sz="half" idx="10"/>
          </p:nvPr>
        </p:nvSpPr>
        <p:spPr/>
        <p:txBody>
          <a:bodyPr/>
          <a:lstStyle/>
          <a:p>
            <a:fld id="{914EB221-DD47-4891-B627-92C68848E577}" type="datetimeFigureOut">
              <a:rPr lang="tr-TR" smtClean="0"/>
              <a:pPr/>
              <a:t>17.10.2022</a:t>
            </a:fld>
            <a:endParaRPr lang="tr-TR"/>
          </a:p>
        </p:txBody>
      </p:sp>
      <p:sp>
        <p:nvSpPr>
          <p:cNvPr id="5" name="Alt Bilgi Yer Tutucusu 4">
            <a:extLst>
              <a:ext uri="{FF2B5EF4-FFF2-40B4-BE49-F238E27FC236}">
                <a16:creationId xmlns:a16="http://schemas.microsoft.com/office/drawing/2014/main" id="{A27A4668-028D-CFD2-11D3-F796B00A6B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2114FC-3641-EE72-4E3A-4975DCC87070}"/>
              </a:ext>
            </a:extLst>
          </p:cNvPr>
          <p:cNvSpPr>
            <a:spLocks noGrp="1"/>
          </p:cNvSpPr>
          <p:nvPr>
            <p:ph type="sldNum" sz="quarter" idx="12"/>
          </p:nvPr>
        </p:nvSpPr>
        <p:spPr/>
        <p:txBody>
          <a:bodyPr/>
          <a:lstStyle/>
          <a:p>
            <a:fld id="{05A5C302-1B3F-4799-9FB3-4C6CE1A01F2C}" type="slidenum">
              <a:rPr lang="tr-TR" smtClean="0"/>
              <a:pPr/>
              <a:t>‹#›</a:t>
            </a:fld>
            <a:endParaRPr lang="tr-TR"/>
          </a:p>
        </p:txBody>
      </p:sp>
    </p:spTree>
    <p:extLst>
      <p:ext uri="{BB962C8B-B14F-4D97-AF65-F5344CB8AC3E}">
        <p14:creationId xmlns:p14="http://schemas.microsoft.com/office/powerpoint/2010/main" val="1893857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7876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2562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768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DB909E-24E8-7AA9-4971-4AF7F6288B9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AEB66CF-6695-CC0B-EAE4-792097EE0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088EF77-85AC-2C38-5EE6-CDE3BB3DAD57}"/>
              </a:ext>
            </a:extLst>
          </p:cNvPr>
          <p:cNvSpPr>
            <a:spLocks noGrp="1"/>
          </p:cNvSpPr>
          <p:nvPr>
            <p:ph type="dt" sz="half" idx="10"/>
          </p:nvPr>
        </p:nvSpPr>
        <p:spPr/>
        <p:txBody>
          <a:bodyPr/>
          <a:lstStyle/>
          <a:p>
            <a:fld id="{914EB221-DD47-4891-B627-92C68848E577}" type="datetimeFigureOut">
              <a:rPr lang="tr-TR" smtClean="0"/>
              <a:pPr/>
              <a:t>17.10.2022</a:t>
            </a:fld>
            <a:endParaRPr lang="tr-TR"/>
          </a:p>
        </p:txBody>
      </p:sp>
      <p:sp>
        <p:nvSpPr>
          <p:cNvPr id="5" name="Alt Bilgi Yer Tutucusu 4">
            <a:extLst>
              <a:ext uri="{FF2B5EF4-FFF2-40B4-BE49-F238E27FC236}">
                <a16:creationId xmlns:a16="http://schemas.microsoft.com/office/drawing/2014/main" id="{F8F0CAE9-5E68-9016-8D18-9BBAE0FB388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8A730D-4D91-4262-2A80-5522DEA4B319}"/>
              </a:ext>
            </a:extLst>
          </p:cNvPr>
          <p:cNvSpPr>
            <a:spLocks noGrp="1"/>
          </p:cNvSpPr>
          <p:nvPr>
            <p:ph type="sldNum" sz="quarter" idx="12"/>
          </p:nvPr>
        </p:nvSpPr>
        <p:spPr/>
        <p:txBody>
          <a:bodyPr/>
          <a:lstStyle/>
          <a:p>
            <a:fld id="{05A5C302-1B3F-4799-9FB3-4C6CE1A01F2C}" type="slidenum">
              <a:rPr lang="tr-TR" smtClean="0"/>
              <a:pPr/>
              <a:t>‹#›</a:t>
            </a:fld>
            <a:endParaRPr lang="tr-TR"/>
          </a:p>
        </p:txBody>
      </p:sp>
    </p:spTree>
    <p:extLst>
      <p:ext uri="{BB962C8B-B14F-4D97-AF65-F5344CB8AC3E}">
        <p14:creationId xmlns:p14="http://schemas.microsoft.com/office/powerpoint/2010/main" val="329359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035132-026D-2B89-4FCA-63EF2A66A7C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5A5DCE8-9F1C-DBB7-0D6C-63B10E9E5EA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0941B48-79B9-A0DC-13EE-A84D349D796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B177C86-98AE-877A-EFA6-4DF6F2278C57}"/>
              </a:ext>
            </a:extLst>
          </p:cNvPr>
          <p:cNvSpPr>
            <a:spLocks noGrp="1"/>
          </p:cNvSpPr>
          <p:nvPr>
            <p:ph type="dt" sz="half" idx="10"/>
          </p:nvPr>
        </p:nvSpPr>
        <p:spPr/>
        <p:txBody>
          <a:bodyPr/>
          <a:lstStyle/>
          <a:p>
            <a:fld id="{914EB221-DD47-4891-B627-92C68848E577}" type="datetimeFigureOut">
              <a:rPr lang="tr-TR" smtClean="0"/>
              <a:pPr/>
              <a:t>17.10.2022</a:t>
            </a:fld>
            <a:endParaRPr lang="tr-TR"/>
          </a:p>
        </p:txBody>
      </p:sp>
      <p:sp>
        <p:nvSpPr>
          <p:cNvPr id="6" name="Alt Bilgi Yer Tutucusu 5">
            <a:extLst>
              <a:ext uri="{FF2B5EF4-FFF2-40B4-BE49-F238E27FC236}">
                <a16:creationId xmlns:a16="http://schemas.microsoft.com/office/drawing/2014/main" id="{B28DC2CC-642F-2D42-B4AF-5970F79831D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6B4E7EA-51D1-13FC-7AF8-544AFADEEEF2}"/>
              </a:ext>
            </a:extLst>
          </p:cNvPr>
          <p:cNvSpPr>
            <a:spLocks noGrp="1"/>
          </p:cNvSpPr>
          <p:nvPr>
            <p:ph type="sldNum" sz="quarter" idx="12"/>
          </p:nvPr>
        </p:nvSpPr>
        <p:spPr/>
        <p:txBody>
          <a:bodyPr/>
          <a:lstStyle/>
          <a:p>
            <a:fld id="{05A5C302-1B3F-4799-9FB3-4C6CE1A01F2C}" type="slidenum">
              <a:rPr lang="tr-TR" smtClean="0"/>
              <a:pPr/>
              <a:t>‹#›</a:t>
            </a:fld>
            <a:endParaRPr lang="tr-TR"/>
          </a:p>
        </p:txBody>
      </p:sp>
    </p:spTree>
    <p:extLst>
      <p:ext uri="{BB962C8B-B14F-4D97-AF65-F5344CB8AC3E}">
        <p14:creationId xmlns:p14="http://schemas.microsoft.com/office/powerpoint/2010/main" val="152646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E2E108-F732-3B14-3271-785B5E31944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9EBEB82-3832-D388-F16F-7EDD58DD4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F848D30-7181-41D0-44B5-539637CE5FD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0EDAEF2-FA65-FAB7-ED7E-4C0E0C594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64A3BD4-4416-033B-583C-8E50A620EF6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1999DEE-B377-A6DD-FD04-C36773475EB0}"/>
              </a:ext>
            </a:extLst>
          </p:cNvPr>
          <p:cNvSpPr>
            <a:spLocks noGrp="1"/>
          </p:cNvSpPr>
          <p:nvPr>
            <p:ph type="dt" sz="half" idx="10"/>
          </p:nvPr>
        </p:nvSpPr>
        <p:spPr/>
        <p:txBody>
          <a:bodyPr/>
          <a:lstStyle/>
          <a:p>
            <a:fld id="{914EB221-DD47-4891-B627-92C68848E577}" type="datetimeFigureOut">
              <a:rPr lang="tr-TR" smtClean="0"/>
              <a:pPr/>
              <a:t>17.10.2022</a:t>
            </a:fld>
            <a:endParaRPr lang="tr-TR"/>
          </a:p>
        </p:txBody>
      </p:sp>
      <p:sp>
        <p:nvSpPr>
          <p:cNvPr id="8" name="Alt Bilgi Yer Tutucusu 7">
            <a:extLst>
              <a:ext uri="{FF2B5EF4-FFF2-40B4-BE49-F238E27FC236}">
                <a16:creationId xmlns:a16="http://schemas.microsoft.com/office/drawing/2014/main" id="{C37EBF22-9242-3E88-0841-B0C79876351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19E25E5-10B0-8CA9-7938-55A80598FFA3}"/>
              </a:ext>
            </a:extLst>
          </p:cNvPr>
          <p:cNvSpPr>
            <a:spLocks noGrp="1"/>
          </p:cNvSpPr>
          <p:nvPr>
            <p:ph type="sldNum" sz="quarter" idx="12"/>
          </p:nvPr>
        </p:nvSpPr>
        <p:spPr/>
        <p:txBody>
          <a:bodyPr/>
          <a:lstStyle/>
          <a:p>
            <a:fld id="{05A5C302-1B3F-4799-9FB3-4C6CE1A01F2C}" type="slidenum">
              <a:rPr lang="tr-TR" smtClean="0"/>
              <a:pPr/>
              <a:t>‹#›</a:t>
            </a:fld>
            <a:endParaRPr lang="tr-TR"/>
          </a:p>
        </p:txBody>
      </p:sp>
    </p:spTree>
    <p:extLst>
      <p:ext uri="{BB962C8B-B14F-4D97-AF65-F5344CB8AC3E}">
        <p14:creationId xmlns:p14="http://schemas.microsoft.com/office/powerpoint/2010/main" val="273644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1F9020-953C-DEE0-40CF-19811CB41D6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7B0D2EC-6FAB-9057-D440-0570AF447C1F}"/>
              </a:ext>
            </a:extLst>
          </p:cNvPr>
          <p:cNvSpPr>
            <a:spLocks noGrp="1"/>
          </p:cNvSpPr>
          <p:nvPr>
            <p:ph type="dt" sz="half" idx="10"/>
          </p:nvPr>
        </p:nvSpPr>
        <p:spPr/>
        <p:txBody>
          <a:bodyPr/>
          <a:lstStyle/>
          <a:p>
            <a:fld id="{914EB221-DD47-4891-B627-92C68848E577}" type="datetimeFigureOut">
              <a:rPr lang="tr-TR" smtClean="0"/>
              <a:pPr/>
              <a:t>17.10.2022</a:t>
            </a:fld>
            <a:endParaRPr lang="tr-TR"/>
          </a:p>
        </p:txBody>
      </p:sp>
      <p:sp>
        <p:nvSpPr>
          <p:cNvPr id="4" name="Alt Bilgi Yer Tutucusu 3">
            <a:extLst>
              <a:ext uri="{FF2B5EF4-FFF2-40B4-BE49-F238E27FC236}">
                <a16:creationId xmlns:a16="http://schemas.microsoft.com/office/drawing/2014/main" id="{8DC62AB5-D0AD-97B5-4DD1-DDD73602550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0C4C809-4EFC-E501-F1B2-854D1E86D960}"/>
              </a:ext>
            </a:extLst>
          </p:cNvPr>
          <p:cNvSpPr>
            <a:spLocks noGrp="1"/>
          </p:cNvSpPr>
          <p:nvPr>
            <p:ph type="sldNum" sz="quarter" idx="12"/>
          </p:nvPr>
        </p:nvSpPr>
        <p:spPr/>
        <p:txBody>
          <a:bodyPr/>
          <a:lstStyle/>
          <a:p>
            <a:fld id="{05A5C302-1B3F-4799-9FB3-4C6CE1A01F2C}" type="slidenum">
              <a:rPr lang="tr-TR" smtClean="0"/>
              <a:pPr/>
              <a:t>‹#›</a:t>
            </a:fld>
            <a:endParaRPr lang="tr-TR"/>
          </a:p>
        </p:txBody>
      </p:sp>
    </p:spTree>
    <p:extLst>
      <p:ext uri="{BB962C8B-B14F-4D97-AF65-F5344CB8AC3E}">
        <p14:creationId xmlns:p14="http://schemas.microsoft.com/office/powerpoint/2010/main" val="260229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29EE395-847A-8A1C-660D-C83FE196E2A9}"/>
              </a:ext>
            </a:extLst>
          </p:cNvPr>
          <p:cNvSpPr>
            <a:spLocks noGrp="1"/>
          </p:cNvSpPr>
          <p:nvPr>
            <p:ph type="dt" sz="half" idx="10"/>
          </p:nvPr>
        </p:nvSpPr>
        <p:spPr/>
        <p:txBody>
          <a:bodyPr/>
          <a:lstStyle/>
          <a:p>
            <a:fld id="{914EB221-DD47-4891-B627-92C68848E577}" type="datetimeFigureOut">
              <a:rPr lang="tr-TR" smtClean="0"/>
              <a:pPr/>
              <a:t>17.10.2022</a:t>
            </a:fld>
            <a:endParaRPr lang="tr-TR"/>
          </a:p>
        </p:txBody>
      </p:sp>
      <p:sp>
        <p:nvSpPr>
          <p:cNvPr id="3" name="Alt Bilgi Yer Tutucusu 2">
            <a:extLst>
              <a:ext uri="{FF2B5EF4-FFF2-40B4-BE49-F238E27FC236}">
                <a16:creationId xmlns:a16="http://schemas.microsoft.com/office/drawing/2014/main" id="{D05907F7-179C-1C46-A7B3-9615A4D2B1B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57AAD4F-79BC-A4EE-F5D0-19A0886BBA4E}"/>
              </a:ext>
            </a:extLst>
          </p:cNvPr>
          <p:cNvSpPr>
            <a:spLocks noGrp="1"/>
          </p:cNvSpPr>
          <p:nvPr>
            <p:ph type="sldNum" sz="quarter" idx="12"/>
          </p:nvPr>
        </p:nvSpPr>
        <p:spPr/>
        <p:txBody>
          <a:bodyPr/>
          <a:lstStyle/>
          <a:p>
            <a:fld id="{05A5C302-1B3F-4799-9FB3-4C6CE1A01F2C}" type="slidenum">
              <a:rPr lang="tr-TR" smtClean="0"/>
              <a:pPr/>
              <a:t>‹#›</a:t>
            </a:fld>
            <a:endParaRPr lang="tr-TR"/>
          </a:p>
        </p:txBody>
      </p:sp>
    </p:spTree>
    <p:extLst>
      <p:ext uri="{BB962C8B-B14F-4D97-AF65-F5344CB8AC3E}">
        <p14:creationId xmlns:p14="http://schemas.microsoft.com/office/powerpoint/2010/main" val="167168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D65460-FD2A-10B9-2A5F-21A1D26B58A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501A606-B9C3-A202-1BAF-6ADA025B9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674263B-846D-3138-FD70-44BFC84E4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E7F0047-8B60-A18E-22D8-C2E8CBBA2C43}"/>
              </a:ext>
            </a:extLst>
          </p:cNvPr>
          <p:cNvSpPr>
            <a:spLocks noGrp="1"/>
          </p:cNvSpPr>
          <p:nvPr>
            <p:ph type="dt" sz="half" idx="10"/>
          </p:nvPr>
        </p:nvSpPr>
        <p:spPr/>
        <p:txBody>
          <a:bodyPr/>
          <a:lstStyle/>
          <a:p>
            <a:fld id="{914EB221-DD47-4891-B627-92C68848E577}" type="datetimeFigureOut">
              <a:rPr lang="tr-TR" smtClean="0"/>
              <a:pPr/>
              <a:t>17.10.2022</a:t>
            </a:fld>
            <a:endParaRPr lang="tr-TR"/>
          </a:p>
        </p:txBody>
      </p:sp>
      <p:sp>
        <p:nvSpPr>
          <p:cNvPr id="6" name="Alt Bilgi Yer Tutucusu 5">
            <a:extLst>
              <a:ext uri="{FF2B5EF4-FFF2-40B4-BE49-F238E27FC236}">
                <a16:creationId xmlns:a16="http://schemas.microsoft.com/office/drawing/2014/main" id="{EB2CF649-E33F-5D86-4453-D85CB447828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B957314-8982-E2D9-0A45-83B7BA132E0A}"/>
              </a:ext>
            </a:extLst>
          </p:cNvPr>
          <p:cNvSpPr>
            <a:spLocks noGrp="1"/>
          </p:cNvSpPr>
          <p:nvPr>
            <p:ph type="sldNum" sz="quarter" idx="12"/>
          </p:nvPr>
        </p:nvSpPr>
        <p:spPr/>
        <p:txBody>
          <a:bodyPr/>
          <a:lstStyle/>
          <a:p>
            <a:fld id="{05A5C302-1B3F-4799-9FB3-4C6CE1A01F2C}" type="slidenum">
              <a:rPr lang="tr-TR" smtClean="0"/>
              <a:pPr/>
              <a:t>‹#›</a:t>
            </a:fld>
            <a:endParaRPr lang="tr-TR"/>
          </a:p>
        </p:txBody>
      </p:sp>
    </p:spTree>
    <p:extLst>
      <p:ext uri="{BB962C8B-B14F-4D97-AF65-F5344CB8AC3E}">
        <p14:creationId xmlns:p14="http://schemas.microsoft.com/office/powerpoint/2010/main" val="200005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1C3F00-C338-027A-E15B-200D85BBE32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C077FBB-8A09-4379-6579-2AC914615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0D538FD-9AC4-76D7-154F-D11B72749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DAB1F79-1681-2A2C-D59F-18C78A4FFD7C}"/>
              </a:ext>
            </a:extLst>
          </p:cNvPr>
          <p:cNvSpPr>
            <a:spLocks noGrp="1"/>
          </p:cNvSpPr>
          <p:nvPr>
            <p:ph type="dt" sz="half" idx="10"/>
          </p:nvPr>
        </p:nvSpPr>
        <p:spPr/>
        <p:txBody>
          <a:bodyPr/>
          <a:lstStyle/>
          <a:p>
            <a:fld id="{914EB221-DD47-4891-B627-92C68848E577}" type="datetimeFigureOut">
              <a:rPr lang="tr-TR" smtClean="0"/>
              <a:pPr/>
              <a:t>17.10.2022</a:t>
            </a:fld>
            <a:endParaRPr lang="tr-TR"/>
          </a:p>
        </p:txBody>
      </p:sp>
      <p:sp>
        <p:nvSpPr>
          <p:cNvPr id="6" name="Alt Bilgi Yer Tutucusu 5">
            <a:extLst>
              <a:ext uri="{FF2B5EF4-FFF2-40B4-BE49-F238E27FC236}">
                <a16:creationId xmlns:a16="http://schemas.microsoft.com/office/drawing/2014/main" id="{2ECE49D6-6798-57E2-7D20-625CA176716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0BD6E94-F58A-6AA3-E21B-3B598C45E06C}"/>
              </a:ext>
            </a:extLst>
          </p:cNvPr>
          <p:cNvSpPr>
            <a:spLocks noGrp="1"/>
          </p:cNvSpPr>
          <p:nvPr>
            <p:ph type="sldNum" sz="quarter" idx="12"/>
          </p:nvPr>
        </p:nvSpPr>
        <p:spPr/>
        <p:txBody>
          <a:bodyPr/>
          <a:lstStyle/>
          <a:p>
            <a:fld id="{05A5C302-1B3F-4799-9FB3-4C6CE1A01F2C}" type="slidenum">
              <a:rPr lang="tr-TR" smtClean="0"/>
              <a:pPr/>
              <a:t>‹#›</a:t>
            </a:fld>
            <a:endParaRPr lang="tr-TR"/>
          </a:p>
        </p:txBody>
      </p:sp>
    </p:spTree>
    <p:extLst>
      <p:ext uri="{BB962C8B-B14F-4D97-AF65-F5344CB8AC3E}">
        <p14:creationId xmlns:p14="http://schemas.microsoft.com/office/powerpoint/2010/main" val="236951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E9631EC-B772-0A31-FE76-EC643F37B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7C659E3-47DF-7E80-7431-D96F42713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70D497E-604D-70AD-8E28-E62ECFEE7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EB221-DD47-4891-B627-92C68848E577}" type="datetimeFigureOut">
              <a:rPr lang="tr-TR" smtClean="0"/>
              <a:pPr/>
              <a:t>17.10.2022</a:t>
            </a:fld>
            <a:endParaRPr lang="tr-TR"/>
          </a:p>
        </p:txBody>
      </p:sp>
      <p:sp>
        <p:nvSpPr>
          <p:cNvPr id="5" name="Alt Bilgi Yer Tutucusu 4">
            <a:extLst>
              <a:ext uri="{FF2B5EF4-FFF2-40B4-BE49-F238E27FC236}">
                <a16:creationId xmlns:a16="http://schemas.microsoft.com/office/drawing/2014/main" id="{086EB305-CCD6-C264-2688-76F0B14A3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3120021-18C2-446F-04FB-C0BC0515B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5C302-1B3F-4799-9FB3-4C6CE1A01F2C}" type="slidenum">
              <a:rPr lang="tr-TR" smtClean="0"/>
              <a:pPr/>
              <a:t>‹#›</a:t>
            </a:fld>
            <a:endParaRPr lang="tr-TR"/>
          </a:p>
        </p:txBody>
      </p:sp>
    </p:spTree>
    <p:extLst>
      <p:ext uri="{BB962C8B-B14F-4D97-AF65-F5344CB8AC3E}">
        <p14:creationId xmlns:p14="http://schemas.microsoft.com/office/powerpoint/2010/main" val="3391460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10/17/2022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1954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arbis.tubitak.gov.tr/" TargetMode="External"/><Relationship Id="rId2" Type="http://schemas.openxmlformats.org/officeDocument/2006/relationships/hyperlink" Target="https://e-bideb.tubitak.gov.tr/" TargetMode="Externa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C218F5-9833-ADA7-F140-3DED466A6710}"/>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CE87B65-47BD-3705-0DE7-E054990880E9}"/>
              </a:ext>
            </a:extLst>
          </p:cNvPr>
          <p:cNvSpPr>
            <a:spLocks noGrp="1"/>
          </p:cNvSpPr>
          <p:nvPr>
            <p:ph type="subTitle" idx="1"/>
          </p:nvPr>
        </p:nvSpPr>
        <p:spPr/>
        <p:txBody>
          <a:bodyPr/>
          <a:lstStyle/>
          <a:p>
            <a:endParaRPr lang="tr-TR"/>
          </a:p>
        </p:txBody>
      </p:sp>
      <p:pic>
        <p:nvPicPr>
          <p:cNvPr id="4" name="Resim 3">
            <a:extLst>
              <a:ext uri="{FF2B5EF4-FFF2-40B4-BE49-F238E27FC236}">
                <a16:creationId xmlns:a16="http://schemas.microsoft.com/office/drawing/2014/main" id="{BB741742-4ACC-1C32-272E-BBBD160137AD}"/>
              </a:ext>
            </a:extLst>
          </p:cNvPr>
          <p:cNvPicPr>
            <a:picLocks noChangeAspect="1"/>
          </p:cNvPicPr>
          <p:nvPr/>
        </p:nvPicPr>
        <p:blipFill>
          <a:blip r:embed="rId2" cstate="print"/>
          <a:stretch>
            <a:fillRect/>
          </a:stretch>
        </p:blipFill>
        <p:spPr>
          <a:xfrm>
            <a:off x="1523604" y="857027"/>
            <a:ext cx="9144792" cy="5143946"/>
          </a:xfrm>
          <a:prstGeom prst="rect">
            <a:avLst/>
          </a:prstGeom>
        </p:spPr>
      </p:pic>
    </p:spTree>
    <p:extLst>
      <p:ext uri="{BB962C8B-B14F-4D97-AF65-F5344CB8AC3E}">
        <p14:creationId xmlns:p14="http://schemas.microsoft.com/office/powerpoint/2010/main" val="650467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203200" y="939800"/>
            <a:ext cx="6858000" cy="85036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400" y="294734"/>
              <a:ext cx="6400799" cy="585674"/>
            </a:xfrm>
            <a:prstGeom prst="rect">
              <a:avLst/>
            </a:prstGeom>
          </p:spPr>
          <p:txBody>
            <a:bodyPr wrap="square" lIns="0" tIns="0" rIns="0" bIns="0" rtlCol="0" anchor="t">
              <a:spAutoFit/>
            </a:bodyPr>
            <a:lstStyle/>
            <a:p>
              <a:pPr defTabSz="609630">
                <a:lnSpc>
                  <a:spcPts val="2200"/>
                </a:lnSpc>
              </a:pPr>
              <a:r>
                <a:rPr lang="tr-TR" sz="2400" b="1" dirty="0">
                  <a:solidFill>
                    <a:srgbClr val="1B1A1A"/>
                  </a:solidFill>
                  <a:latin typeface="+mj-lt"/>
                </a:rPr>
                <a:t>Ön Değerlendirmede Dikkate Alınan Kriterler </a:t>
              </a:r>
              <a:endParaRPr lang="en-US" sz="2400" b="1" dirty="0">
                <a:solidFill>
                  <a:srgbClr val="1B1A1A"/>
                </a:solidFill>
                <a:latin typeface="+mj-lt"/>
              </a:endParaRPr>
            </a:p>
          </p:txBody>
        </p:sp>
      </p:grpSp>
      <p:sp>
        <p:nvSpPr>
          <p:cNvPr id="10" name="TextBox 10"/>
          <p:cNvSpPr txBox="1"/>
          <p:nvPr/>
        </p:nvSpPr>
        <p:spPr>
          <a:xfrm>
            <a:off x="965200" y="2108200"/>
            <a:ext cx="5486400" cy="3247236"/>
          </a:xfrm>
          <a:prstGeom prst="rect">
            <a:avLst/>
          </a:prstGeom>
        </p:spPr>
        <p:txBody>
          <a:bodyPr wrap="square" lIns="0" tIns="0" rIns="0" bIns="0" rtlCol="0" anchor="t">
            <a:spAutoFit/>
          </a:bodyPr>
          <a:lstStyle/>
          <a:p>
            <a:pPr defTabSz="609630"/>
            <a:endParaRPr lang="tr-TR" sz="1867" dirty="0">
              <a:solidFill>
                <a:prstClr val="white"/>
              </a:solidFill>
              <a:latin typeface="Calibri"/>
            </a:endParaRPr>
          </a:p>
          <a:p>
            <a:pPr defTabSz="609630"/>
            <a:endParaRPr lang="tr-TR" sz="1867" dirty="0">
              <a:solidFill>
                <a:prstClr val="white"/>
              </a:solidFill>
              <a:latin typeface="Calibri"/>
            </a:endParaRPr>
          </a:p>
          <a:p>
            <a:pPr defTabSz="609630"/>
            <a:r>
              <a:rPr lang="tr-TR" sz="1867" dirty="0">
                <a:solidFill>
                  <a:prstClr val="white"/>
                </a:solidFill>
                <a:latin typeface="Calibri"/>
              </a:rPr>
              <a:t>1. </a:t>
            </a:r>
            <a:r>
              <a:rPr lang="tr-TR" sz="2000" dirty="0">
                <a:solidFill>
                  <a:prstClr val="white"/>
                </a:solidFill>
                <a:latin typeface="Calibri"/>
              </a:rPr>
              <a:t>Özgünlük ve yaratıcılık</a:t>
            </a:r>
          </a:p>
          <a:p>
            <a:pPr defTabSz="609630"/>
            <a:r>
              <a:rPr lang="tr-TR" sz="2000" dirty="0">
                <a:solidFill>
                  <a:prstClr val="white"/>
                </a:solidFill>
                <a:latin typeface="Calibri"/>
              </a:rPr>
              <a:t>2. Bilimsel yöntem</a:t>
            </a:r>
          </a:p>
          <a:p>
            <a:pPr defTabSz="609630"/>
            <a:r>
              <a:rPr lang="tr-TR" sz="2000" dirty="0">
                <a:solidFill>
                  <a:prstClr val="white"/>
                </a:solidFill>
                <a:latin typeface="Calibri"/>
              </a:rPr>
              <a:t>3. Kaynak taraması</a:t>
            </a:r>
          </a:p>
          <a:p>
            <a:pPr defTabSz="609630"/>
            <a:r>
              <a:rPr lang="tr-TR" sz="2000" dirty="0">
                <a:solidFill>
                  <a:prstClr val="white"/>
                </a:solidFill>
                <a:latin typeface="Calibri"/>
              </a:rPr>
              <a:t>4. Sonuç ve öneriler</a:t>
            </a:r>
          </a:p>
          <a:p>
            <a:pPr defTabSz="609630"/>
            <a:r>
              <a:rPr lang="tr-TR" sz="2000" dirty="0">
                <a:solidFill>
                  <a:prstClr val="white"/>
                </a:solidFill>
                <a:latin typeface="Calibri"/>
              </a:rPr>
              <a:t>5. Uygulanabilirlik</a:t>
            </a:r>
          </a:p>
          <a:p>
            <a:pPr defTabSz="609630"/>
            <a:r>
              <a:rPr lang="tr-TR" sz="2000" dirty="0">
                <a:solidFill>
                  <a:prstClr val="white"/>
                </a:solidFill>
                <a:latin typeface="Calibri"/>
              </a:rPr>
              <a:t>6. Bilimsel etik</a:t>
            </a:r>
          </a:p>
          <a:p>
            <a:pPr defTabSz="609630"/>
            <a:r>
              <a:rPr lang="tr-TR" sz="2000" dirty="0">
                <a:solidFill>
                  <a:prstClr val="white"/>
                </a:solidFill>
                <a:latin typeface="Calibri"/>
              </a:rPr>
              <a:t>7. Özümseme </a:t>
            </a:r>
          </a:p>
          <a:p>
            <a:pPr defTabSz="609630"/>
            <a:endParaRPr lang="tr-TR" sz="1867" dirty="0">
              <a:solidFill>
                <a:prstClr val="white"/>
              </a:solidFill>
              <a:latin typeface="Calibri"/>
            </a:endParaRPr>
          </a:p>
          <a:p>
            <a:pPr defTabSz="609630">
              <a:lnSpc>
                <a:spcPts val="1800"/>
              </a:lnSpc>
            </a:pPr>
            <a:endParaRPr lang="en-US" sz="1867" dirty="0">
              <a:solidFill>
                <a:prstClr val="white"/>
              </a:solidFill>
              <a:latin typeface="Muli Regul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876300"/>
            <a:ext cx="6350000" cy="850360"/>
            <a:chOff x="0" y="0"/>
            <a:chExt cx="7027075" cy="1700719"/>
          </a:xfrm>
        </p:grpSpPr>
        <p:sp>
          <p:nvSpPr>
            <p:cNvPr id="8" name="AutoShape 8"/>
            <p:cNvSpPr/>
            <p:nvPr/>
          </p:nvSpPr>
          <p:spPr>
            <a:xfrm>
              <a:off x="0" y="0"/>
              <a:ext cx="7027075" cy="1700719"/>
            </a:xfrm>
            <a:prstGeom prst="rect">
              <a:avLst/>
            </a:prstGeom>
            <a:solidFill>
              <a:srgbClr val="CCED00"/>
            </a:solidFill>
          </p:spPr>
          <p:txBody>
            <a:bodyPr/>
            <a:lstStyle/>
            <a:p>
              <a:pPr defTabSz="609630"/>
              <a:endParaRPr lang="tr-TR" sz="1200" dirty="0">
                <a:solidFill>
                  <a:prstClr val="black"/>
                </a:solidFill>
                <a:latin typeface="Calibri"/>
              </a:endParaRPr>
            </a:p>
          </p:txBody>
        </p:sp>
        <p:sp>
          <p:nvSpPr>
            <p:cNvPr id="9" name="TextBox 9"/>
            <p:cNvSpPr txBox="1"/>
            <p:nvPr/>
          </p:nvSpPr>
          <p:spPr>
            <a:xfrm>
              <a:off x="406400" y="294734"/>
              <a:ext cx="6400799" cy="564258"/>
            </a:xfrm>
            <a:prstGeom prst="rect">
              <a:avLst/>
            </a:prstGeom>
          </p:spPr>
          <p:txBody>
            <a:bodyPr wrap="square" lIns="0" tIns="0" rIns="0" bIns="0" rtlCol="0" anchor="t">
              <a:spAutoFit/>
            </a:bodyPr>
            <a:lstStyle/>
            <a:p>
              <a:pPr defTabSz="609630">
                <a:lnSpc>
                  <a:spcPts val="2200"/>
                </a:lnSpc>
              </a:pPr>
              <a:endParaRPr lang="en-US" sz="1867" dirty="0">
                <a:solidFill>
                  <a:srgbClr val="1B1A1A"/>
                </a:solidFill>
                <a:latin typeface="Muli Bold"/>
              </a:endParaRPr>
            </a:p>
          </p:txBody>
        </p:sp>
      </p:grpSp>
      <p:sp>
        <p:nvSpPr>
          <p:cNvPr id="10" name="TextBox 10"/>
          <p:cNvSpPr txBox="1"/>
          <p:nvPr/>
        </p:nvSpPr>
        <p:spPr>
          <a:xfrm>
            <a:off x="939800" y="1854200"/>
            <a:ext cx="10058400" cy="805477"/>
          </a:xfrm>
          <a:prstGeom prst="rect">
            <a:avLst/>
          </a:prstGeom>
        </p:spPr>
        <p:txBody>
          <a:bodyPr wrap="square" lIns="0" tIns="0" rIns="0" bIns="0" rtlCol="0" anchor="t">
            <a:spAutoFit/>
          </a:bodyPr>
          <a:lstStyle/>
          <a:p>
            <a:pPr defTabSz="609630"/>
            <a:endParaRPr lang="tr-TR" sz="1867" dirty="0">
              <a:solidFill>
                <a:prstClr val="white"/>
              </a:solidFill>
              <a:latin typeface="Calibri"/>
            </a:endParaRPr>
          </a:p>
          <a:p>
            <a:pPr defTabSz="609630"/>
            <a:endParaRPr lang="tr-TR" sz="1867" dirty="0">
              <a:solidFill>
                <a:prstClr val="white"/>
              </a:solidFill>
              <a:latin typeface="Calibri"/>
            </a:endParaRPr>
          </a:p>
          <a:p>
            <a:pPr defTabSz="609630">
              <a:lnSpc>
                <a:spcPts val="1800"/>
              </a:lnSpc>
            </a:pPr>
            <a:endParaRPr lang="en-US" sz="1867" dirty="0">
              <a:solidFill>
                <a:prstClr val="white"/>
              </a:solidFill>
              <a:latin typeface="Muli Regular"/>
            </a:endParaRPr>
          </a:p>
        </p:txBody>
      </p:sp>
      <p:sp>
        <p:nvSpPr>
          <p:cNvPr id="2" name="Dikdörtgen 1"/>
          <p:cNvSpPr/>
          <p:nvPr/>
        </p:nvSpPr>
        <p:spPr>
          <a:xfrm>
            <a:off x="244420" y="1019999"/>
            <a:ext cx="6003980" cy="461665"/>
          </a:xfrm>
          <a:prstGeom prst="rect">
            <a:avLst/>
          </a:prstGeom>
        </p:spPr>
        <p:txBody>
          <a:bodyPr wrap="square">
            <a:spAutoFit/>
          </a:bodyPr>
          <a:lstStyle/>
          <a:p>
            <a:pPr defTabSz="609630"/>
            <a:r>
              <a:rPr lang="tr-TR" sz="2400" b="1" dirty="0">
                <a:solidFill>
                  <a:prstClr val="black"/>
                </a:solidFill>
                <a:latin typeface="Calibri"/>
              </a:rPr>
              <a:t>Final Sergisi Proje Değerlendirme Süreci </a:t>
            </a:r>
          </a:p>
        </p:txBody>
      </p:sp>
      <p:sp>
        <p:nvSpPr>
          <p:cNvPr id="13" name="Metin kutusu 12">
            <a:extLst>
              <a:ext uri="{FF2B5EF4-FFF2-40B4-BE49-F238E27FC236}">
                <a16:creationId xmlns:a16="http://schemas.microsoft.com/office/drawing/2014/main" id="{71BB2604-0A84-422B-B7F4-39CCF7EED979}"/>
              </a:ext>
            </a:extLst>
          </p:cNvPr>
          <p:cNvSpPr txBox="1"/>
          <p:nvPr/>
        </p:nvSpPr>
        <p:spPr>
          <a:xfrm>
            <a:off x="367242" y="1854200"/>
            <a:ext cx="9906000" cy="5940088"/>
          </a:xfrm>
          <a:prstGeom prst="rect">
            <a:avLst/>
          </a:prstGeom>
          <a:noFill/>
        </p:spPr>
        <p:txBody>
          <a:bodyPr wrap="square">
            <a:spAutoFit/>
          </a:bodyPr>
          <a:lstStyle/>
          <a:p>
            <a:pPr defTabSz="609630"/>
            <a:r>
              <a:rPr lang="tr-TR" sz="1600" dirty="0">
                <a:solidFill>
                  <a:prstClr val="white"/>
                </a:solidFill>
                <a:latin typeface="Calibri"/>
              </a:rPr>
              <a:t>*</a:t>
            </a:r>
            <a:r>
              <a:rPr lang="tr-TR" sz="2000" dirty="0">
                <a:solidFill>
                  <a:prstClr val="white"/>
                </a:solidFill>
                <a:latin typeface="Calibri"/>
              </a:rPr>
              <a:t>Final sergisine çağrılan projeler, poster ve sözlü sunum olmak üzere iki aşamada değerlendirilir. </a:t>
            </a:r>
          </a:p>
          <a:p>
            <a:pPr defTabSz="609630"/>
            <a:endParaRPr lang="tr-TR" sz="2000" dirty="0">
              <a:solidFill>
                <a:prstClr val="white"/>
              </a:solidFill>
              <a:latin typeface="Calibri"/>
            </a:endParaRPr>
          </a:p>
          <a:p>
            <a:pPr defTabSz="609630"/>
            <a:r>
              <a:rPr lang="tr-TR" sz="2000" dirty="0">
                <a:solidFill>
                  <a:prstClr val="white"/>
                </a:solidFill>
                <a:latin typeface="Calibri"/>
              </a:rPr>
              <a:t>*Sergi için gerekli stant, pano, masa ve sandalye gibi malzemeler ile sözlü sunum için gerekli bilgisayar ve projeksiyon cihazı TÜBİTAK tarafından temin edilir. Final aşamasında kullanılması öngörülen diğer teknik donanım ise proje sahibi öğrenciler tarafından temin edilir.</a:t>
            </a:r>
          </a:p>
          <a:p>
            <a:pPr defTabSz="609630"/>
            <a:endParaRPr lang="tr-TR" sz="2000" dirty="0">
              <a:solidFill>
                <a:prstClr val="white"/>
              </a:solidFill>
              <a:latin typeface="Calibri"/>
            </a:endParaRPr>
          </a:p>
          <a:p>
            <a:pPr defTabSz="609630"/>
            <a:r>
              <a:rPr lang="tr-TR" sz="2000" dirty="0">
                <a:solidFill>
                  <a:prstClr val="white"/>
                </a:solidFill>
                <a:latin typeface="Calibri"/>
              </a:rPr>
              <a:t>*Projeler bir uygulama ya da model, tasarım içeriyorsa masa üzerinde sergilenebilir. </a:t>
            </a:r>
          </a:p>
          <a:p>
            <a:pPr defTabSz="609630"/>
            <a:endParaRPr lang="tr-TR" sz="2000" dirty="0">
              <a:solidFill>
                <a:prstClr val="white"/>
              </a:solidFill>
              <a:latin typeface="Calibri"/>
            </a:endParaRPr>
          </a:p>
          <a:p>
            <a:pPr defTabSz="609630"/>
            <a:r>
              <a:rPr lang="tr-TR" sz="2000" dirty="0">
                <a:solidFill>
                  <a:prstClr val="white"/>
                </a:solidFill>
                <a:latin typeface="Calibri"/>
              </a:rPr>
              <a:t>*Sergi süresince öğrenci grupları, misafirler ve jüri üyeleri projeleri ziyaret ederek, projeyi hazırlayan öğrencilere sorular sorabilir. </a:t>
            </a:r>
          </a:p>
          <a:p>
            <a:pPr defTabSz="609630"/>
            <a:endParaRPr lang="tr-TR" sz="2000" dirty="0">
              <a:solidFill>
                <a:prstClr val="white"/>
              </a:solidFill>
              <a:latin typeface="Calibri"/>
            </a:endParaRPr>
          </a:p>
          <a:p>
            <a:pPr defTabSz="609630"/>
            <a:r>
              <a:rPr lang="tr-TR" sz="2000" dirty="0">
                <a:solidFill>
                  <a:prstClr val="white"/>
                </a:solidFill>
                <a:latin typeface="Calibri"/>
              </a:rPr>
              <a:t>*Bu sırada danışmanlar sözlü sunum ve sorulara kesinlikle müdahale etmemelidir.</a:t>
            </a:r>
          </a:p>
          <a:p>
            <a:pPr defTabSz="609630"/>
            <a:endParaRPr lang="tr-TR" sz="2000" dirty="0">
              <a:solidFill>
                <a:prstClr val="white"/>
              </a:solidFill>
              <a:latin typeface="Calibri"/>
            </a:endParaRPr>
          </a:p>
          <a:p>
            <a:pPr defTabSz="609630"/>
            <a:r>
              <a:rPr lang="tr-TR" sz="2000" dirty="0">
                <a:solidFill>
                  <a:prstClr val="white"/>
                </a:solidFill>
                <a:latin typeface="Calibri"/>
              </a:rPr>
              <a:t>*Final Sergisine katılan öğrencilerin 10 dakikalık bilgisayar ortamında sunu (en fazla 30 slayt) hazırlamaları gereklidir. </a:t>
            </a:r>
          </a:p>
          <a:p>
            <a:pPr defTabSz="609630"/>
            <a:endParaRPr lang="tr-TR" sz="2000" dirty="0">
              <a:solidFill>
                <a:prstClr val="white"/>
              </a:solidFill>
              <a:latin typeface="Calibri"/>
            </a:endParaRPr>
          </a:p>
          <a:p>
            <a:pPr defTabSz="609630"/>
            <a:r>
              <a:rPr lang="tr-TR" sz="2000" dirty="0">
                <a:solidFill>
                  <a:prstClr val="white"/>
                </a:solidFill>
                <a:latin typeface="Calibri"/>
              </a:rPr>
              <a:t>*Sözlü sunum sergi alanından farklı bir salonda, sadece öğrencilerin katılımıyla jüri üyelerine yapılır. </a:t>
            </a:r>
          </a:p>
        </p:txBody>
      </p:sp>
    </p:spTree>
    <p:extLst>
      <p:ext uri="{BB962C8B-B14F-4D97-AF65-F5344CB8AC3E}">
        <p14:creationId xmlns:p14="http://schemas.microsoft.com/office/powerpoint/2010/main" val="120998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7" name="Group 7"/>
          <p:cNvGrpSpPr/>
          <p:nvPr/>
        </p:nvGrpSpPr>
        <p:grpSpPr>
          <a:xfrm>
            <a:off x="0" y="169639"/>
            <a:ext cx="6299200" cy="850360"/>
            <a:chOff x="0" y="0"/>
            <a:chExt cx="7027075" cy="1700719"/>
          </a:xfrm>
        </p:grpSpPr>
        <p:sp>
          <p:nvSpPr>
            <p:cNvPr id="8" name="AutoShape 8"/>
            <p:cNvSpPr/>
            <p:nvPr/>
          </p:nvSpPr>
          <p:spPr>
            <a:xfrm>
              <a:off x="0" y="0"/>
              <a:ext cx="7027075" cy="1700719"/>
            </a:xfrm>
            <a:prstGeom prst="rect">
              <a:avLst/>
            </a:prstGeom>
            <a:solidFill>
              <a:srgbClr val="CCED00"/>
            </a:solidFill>
          </p:spPr>
        </p:sp>
        <p:sp>
          <p:nvSpPr>
            <p:cNvPr id="9" name="TextBox 9"/>
            <p:cNvSpPr txBox="1"/>
            <p:nvPr/>
          </p:nvSpPr>
          <p:spPr>
            <a:xfrm>
              <a:off x="406399" y="294734"/>
              <a:ext cx="6400799" cy="564258"/>
            </a:xfrm>
            <a:prstGeom prst="rect">
              <a:avLst/>
            </a:prstGeom>
          </p:spPr>
          <p:txBody>
            <a:bodyPr wrap="square" lIns="0" tIns="0" rIns="0" bIns="0" rtlCol="0" anchor="t">
              <a:spAutoFit/>
            </a:bodyPr>
            <a:lstStyle/>
            <a:p>
              <a:pPr defTabSz="609630">
                <a:lnSpc>
                  <a:spcPts val="2200"/>
                </a:lnSpc>
              </a:pPr>
              <a:endParaRPr lang="en-US" sz="1867" dirty="0">
                <a:solidFill>
                  <a:srgbClr val="1B1A1A"/>
                </a:solidFill>
                <a:latin typeface="Muli Bold"/>
              </a:endParaRPr>
            </a:p>
          </p:txBody>
        </p:sp>
      </p:grpSp>
      <p:sp>
        <p:nvSpPr>
          <p:cNvPr id="10" name="TextBox 10"/>
          <p:cNvSpPr txBox="1"/>
          <p:nvPr/>
        </p:nvSpPr>
        <p:spPr>
          <a:xfrm>
            <a:off x="170665" y="821243"/>
            <a:ext cx="11541180" cy="5765746"/>
          </a:xfrm>
          <a:prstGeom prst="rect">
            <a:avLst/>
          </a:prstGeom>
        </p:spPr>
        <p:txBody>
          <a:bodyPr wrap="square" lIns="0" tIns="0" rIns="0" bIns="0" rtlCol="0" anchor="t">
            <a:spAutoFit/>
          </a:bodyPr>
          <a:lstStyle/>
          <a:p>
            <a:pPr defTabSz="609630"/>
            <a:endParaRPr lang="tr-TR" sz="2000" dirty="0">
              <a:solidFill>
                <a:prstClr val="white"/>
              </a:solidFill>
              <a:latin typeface="Calibri"/>
            </a:endParaRPr>
          </a:p>
          <a:p>
            <a:pPr defTabSz="609630"/>
            <a:r>
              <a:rPr lang="tr-TR" sz="2000" b="1" dirty="0">
                <a:solidFill>
                  <a:srgbClr val="92D050"/>
                </a:solidFill>
                <a:latin typeface="Calibri"/>
              </a:rPr>
              <a:t>1. Bilimsel bir araştırma projesinde şu adımlar bulunur:</a:t>
            </a:r>
          </a:p>
          <a:p>
            <a:pPr defTabSz="609630"/>
            <a:r>
              <a:rPr lang="tr-TR" sz="2000" dirty="0">
                <a:solidFill>
                  <a:prstClr val="white"/>
                </a:solidFill>
                <a:latin typeface="Calibri"/>
              </a:rPr>
              <a:t>*Araştırma Konusuna Karar Verme</a:t>
            </a:r>
          </a:p>
          <a:p>
            <a:pPr defTabSz="609630"/>
            <a:r>
              <a:rPr lang="tr-TR" sz="2000" dirty="0">
                <a:solidFill>
                  <a:prstClr val="white"/>
                </a:solidFill>
                <a:latin typeface="Calibri"/>
              </a:rPr>
              <a:t>*Danışman Belirleme</a:t>
            </a:r>
          </a:p>
          <a:p>
            <a:pPr defTabSz="609630"/>
            <a:r>
              <a:rPr lang="tr-TR" sz="2000" dirty="0">
                <a:solidFill>
                  <a:prstClr val="white"/>
                </a:solidFill>
                <a:latin typeface="Calibri"/>
              </a:rPr>
              <a:t>*Fikirleri Bir Soruya ve Hipoteze Kadar Küçültme </a:t>
            </a:r>
          </a:p>
          <a:p>
            <a:pPr defTabSz="609630"/>
            <a:r>
              <a:rPr lang="tr-TR" sz="2000" dirty="0">
                <a:solidFill>
                  <a:prstClr val="white"/>
                </a:solidFill>
                <a:latin typeface="Calibri"/>
              </a:rPr>
              <a:t>*Araştırma Planını Gerçekçi Tutma</a:t>
            </a:r>
          </a:p>
          <a:p>
            <a:pPr defTabSz="609630"/>
            <a:r>
              <a:rPr lang="tr-TR" sz="2000" dirty="0">
                <a:solidFill>
                  <a:prstClr val="white"/>
                </a:solidFill>
                <a:latin typeface="Calibri"/>
              </a:rPr>
              <a:t>*Proje İş-Zaman Çizelgesi Hazırlama</a:t>
            </a:r>
          </a:p>
          <a:p>
            <a:pPr defTabSz="609630"/>
            <a:r>
              <a:rPr lang="tr-TR" sz="2000" dirty="0">
                <a:solidFill>
                  <a:prstClr val="white"/>
                </a:solidFill>
                <a:latin typeface="Calibri"/>
              </a:rPr>
              <a:t>*Deney veya Gözlem Yapma ve Verileri Toplama </a:t>
            </a:r>
          </a:p>
          <a:p>
            <a:pPr defTabSz="609630"/>
            <a:r>
              <a:rPr lang="tr-TR" sz="2000" dirty="0">
                <a:solidFill>
                  <a:prstClr val="white"/>
                </a:solidFill>
                <a:latin typeface="Calibri"/>
              </a:rPr>
              <a:t>*Bulguları Sunma</a:t>
            </a:r>
          </a:p>
          <a:p>
            <a:pPr defTabSz="609630"/>
            <a:r>
              <a:rPr lang="tr-TR" sz="2000" dirty="0">
                <a:solidFill>
                  <a:prstClr val="white"/>
                </a:solidFill>
                <a:latin typeface="Calibri"/>
              </a:rPr>
              <a:t>*Yarışmaya Katılım </a:t>
            </a:r>
          </a:p>
          <a:p>
            <a:pPr defTabSz="609630"/>
            <a:endParaRPr lang="tr-TR" sz="1600" dirty="0">
              <a:solidFill>
                <a:prstClr val="white"/>
              </a:solidFill>
              <a:latin typeface="Calibri"/>
            </a:endParaRPr>
          </a:p>
          <a:p>
            <a:pPr defTabSz="609630"/>
            <a:r>
              <a:rPr lang="pl-PL" sz="2000" b="1" dirty="0">
                <a:solidFill>
                  <a:srgbClr val="92D050"/>
                </a:solidFill>
                <a:latin typeface="Calibri"/>
              </a:rPr>
              <a:t>2. Proje </a:t>
            </a:r>
            <a:r>
              <a:rPr lang="tr-TR" sz="2000" b="1" dirty="0">
                <a:solidFill>
                  <a:srgbClr val="92D050"/>
                </a:solidFill>
                <a:latin typeface="Calibri"/>
              </a:rPr>
              <a:t>r</a:t>
            </a:r>
            <a:r>
              <a:rPr lang="pl-PL" sz="2000" b="1" dirty="0">
                <a:solidFill>
                  <a:srgbClr val="92D050"/>
                </a:solidFill>
                <a:latin typeface="Calibri"/>
              </a:rPr>
              <a:t>aporu</a:t>
            </a:r>
            <a:r>
              <a:rPr lang="tr-TR" sz="2000" b="1" dirty="0" err="1">
                <a:solidFill>
                  <a:srgbClr val="92D050"/>
                </a:solidFill>
                <a:latin typeface="Calibri"/>
              </a:rPr>
              <a:t>nda</a:t>
            </a:r>
            <a:r>
              <a:rPr lang="tr-TR" sz="2000" b="1" dirty="0">
                <a:solidFill>
                  <a:srgbClr val="92D050"/>
                </a:solidFill>
                <a:latin typeface="Calibri"/>
              </a:rPr>
              <a:t> şu başlıklar bulunur: </a:t>
            </a:r>
          </a:p>
          <a:p>
            <a:pPr defTabSz="609630"/>
            <a:r>
              <a:rPr lang="tr-TR" sz="2000" dirty="0">
                <a:solidFill>
                  <a:prstClr val="white"/>
                </a:solidFill>
                <a:latin typeface="Calibri"/>
              </a:rPr>
              <a:t>Proje Adı, Proje Özeti, Proje Amacı, Giriş, Yöntem, İş-Zaman Çizelgesi, Bulgular, Sonuç ve Tartışma, Öneriler, Kaynaklar ve Ekler </a:t>
            </a:r>
          </a:p>
          <a:p>
            <a:pPr defTabSz="609630"/>
            <a:r>
              <a:rPr lang="tr-TR" sz="2000" dirty="0">
                <a:solidFill>
                  <a:prstClr val="white"/>
                </a:solidFill>
                <a:latin typeface="Calibri"/>
              </a:rPr>
              <a:t> </a:t>
            </a:r>
          </a:p>
          <a:p>
            <a:pPr defTabSz="609630"/>
            <a:r>
              <a:rPr lang="tr-TR" sz="2000" b="1" dirty="0">
                <a:solidFill>
                  <a:srgbClr val="92D050"/>
                </a:solidFill>
                <a:latin typeface="Calibri"/>
              </a:rPr>
              <a:t>3. Bilimsel kaynak yazım kurallarına dikkat edilir.</a:t>
            </a:r>
          </a:p>
          <a:p>
            <a:pPr defTabSz="609630"/>
            <a:endParaRPr lang="tr-TR" sz="2000" dirty="0">
              <a:solidFill>
                <a:srgbClr val="92D050"/>
              </a:solidFill>
              <a:latin typeface="Calibri"/>
            </a:endParaRPr>
          </a:p>
          <a:p>
            <a:pPr defTabSz="609630"/>
            <a:r>
              <a:rPr lang="tr-TR" sz="2000" b="1" dirty="0">
                <a:solidFill>
                  <a:srgbClr val="92D050"/>
                </a:solidFill>
                <a:latin typeface="Calibri"/>
              </a:rPr>
              <a:t>4. Etkili bir proje sunumu hazırlanır.</a:t>
            </a:r>
          </a:p>
          <a:p>
            <a:pPr defTabSz="609630"/>
            <a:endParaRPr lang="tr-TR" sz="1867" dirty="0">
              <a:solidFill>
                <a:prstClr val="white"/>
              </a:solidFill>
              <a:latin typeface="Calibri"/>
            </a:endParaRPr>
          </a:p>
        </p:txBody>
      </p:sp>
      <p:sp>
        <p:nvSpPr>
          <p:cNvPr id="2" name="Dikdörtgen 1"/>
          <p:cNvSpPr/>
          <p:nvPr/>
        </p:nvSpPr>
        <p:spPr>
          <a:xfrm>
            <a:off x="364304" y="271011"/>
            <a:ext cx="3866379" cy="748988"/>
          </a:xfrm>
          <a:prstGeom prst="rect">
            <a:avLst/>
          </a:prstGeom>
        </p:spPr>
        <p:txBody>
          <a:bodyPr wrap="none">
            <a:spAutoFit/>
          </a:bodyPr>
          <a:lstStyle/>
          <a:p>
            <a:pPr defTabSz="609630"/>
            <a:r>
              <a:rPr lang="tr-TR" sz="2400" b="1" dirty="0">
                <a:solidFill>
                  <a:prstClr val="black"/>
                </a:solidFill>
                <a:latin typeface="Calibri"/>
              </a:rPr>
              <a:t>YARIŞMAYA HAZIRLIK SÜRECİ</a:t>
            </a:r>
          </a:p>
          <a:p>
            <a:pPr defTabSz="609630"/>
            <a:endParaRPr lang="tr-TR" sz="1867" dirty="0">
              <a:solidFill>
                <a:prstClr val="black"/>
              </a:solidFill>
              <a:latin typeface="Calibri"/>
            </a:endParaRPr>
          </a:p>
        </p:txBody>
      </p:sp>
    </p:spTree>
    <p:extLst>
      <p:ext uri="{BB962C8B-B14F-4D97-AF65-F5344CB8AC3E}">
        <p14:creationId xmlns:p14="http://schemas.microsoft.com/office/powerpoint/2010/main" val="1237401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
            <a:ext cx="12192000" cy="938820"/>
          </a:xfrm>
          <a:prstGeom prst="rect">
            <a:avLst/>
          </a:prstGeom>
          <a:solidFill>
            <a:srgbClr val="CCED00"/>
          </a:solidFill>
        </p:spPr>
      </p:sp>
      <p:sp>
        <p:nvSpPr>
          <p:cNvPr id="18" name="TextBox 18"/>
          <p:cNvSpPr txBox="1"/>
          <p:nvPr/>
        </p:nvSpPr>
        <p:spPr>
          <a:xfrm>
            <a:off x="411871" y="232166"/>
            <a:ext cx="6901133" cy="474489"/>
          </a:xfrm>
          <a:prstGeom prst="rect">
            <a:avLst/>
          </a:prstGeom>
        </p:spPr>
        <p:txBody>
          <a:bodyPr lIns="0" tIns="0" rIns="0" bIns="0" rtlCol="0" anchor="t">
            <a:spAutoFit/>
          </a:bodyPr>
          <a:lstStyle/>
          <a:p>
            <a:pPr defTabSz="609630">
              <a:lnSpc>
                <a:spcPts val="3667"/>
              </a:lnSpc>
            </a:pPr>
            <a:r>
              <a:rPr lang="tr-TR" sz="3334" b="1" dirty="0">
                <a:solidFill>
                  <a:srgbClr val="1B1A1A"/>
                </a:solidFill>
                <a:latin typeface="Calibri"/>
              </a:rPr>
              <a:t>Değerlendirme</a:t>
            </a:r>
            <a:endParaRPr lang="en-US" sz="3334" b="1" dirty="0">
              <a:solidFill>
                <a:srgbClr val="1B1A1A"/>
              </a:solidFill>
              <a:latin typeface="Calibri"/>
            </a:endParaRPr>
          </a:p>
        </p:txBody>
      </p:sp>
      <p:sp>
        <p:nvSpPr>
          <p:cNvPr id="3" name="Metin kutusu 2">
            <a:extLst>
              <a:ext uri="{FF2B5EF4-FFF2-40B4-BE49-F238E27FC236}">
                <a16:creationId xmlns:a16="http://schemas.microsoft.com/office/drawing/2014/main" id="{79CEBADD-825A-401D-8CB1-7E983649673D}"/>
              </a:ext>
            </a:extLst>
          </p:cNvPr>
          <p:cNvSpPr txBox="1"/>
          <p:nvPr/>
        </p:nvSpPr>
        <p:spPr>
          <a:xfrm>
            <a:off x="411871" y="938820"/>
            <a:ext cx="10414000" cy="7663636"/>
          </a:xfrm>
          <a:prstGeom prst="rect">
            <a:avLst/>
          </a:prstGeom>
          <a:noFill/>
        </p:spPr>
        <p:txBody>
          <a:bodyPr wrap="square" rtlCol="0">
            <a:spAutoFit/>
          </a:bodyPr>
          <a:lstStyle/>
          <a:p>
            <a:pPr defTabSz="609630"/>
            <a:endParaRPr lang="tr-TR" sz="1600" b="1" dirty="0">
              <a:solidFill>
                <a:prstClr val="black"/>
              </a:solidFill>
              <a:latin typeface="Calibri"/>
            </a:endParaRPr>
          </a:p>
          <a:p>
            <a:pPr defTabSz="609630"/>
            <a:r>
              <a:rPr lang="tr-TR" sz="1600" b="1" dirty="0">
                <a:solidFill>
                  <a:prstClr val="black"/>
                </a:solidFill>
                <a:latin typeface="Calibri"/>
              </a:rPr>
              <a:t>*</a:t>
            </a:r>
            <a:r>
              <a:rPr lang="tr-TR" sz="2000" b="1" dirty="0">
                <a:solidFill>
                  <a:prstClr val="black"/>
                </a:solidFill>
                <a:latin typeface="Calibri"/>
              </a:rPr>
              <a:t>Öğrenciler tarafından Proje Rehberine göre hazırlanan ve başvuru sistemine yüklenen projeler, her ana alanda uzman akademisyenlerden oluşturulan jüriler tarafından bilimsel kriterlere göre değerlendirilerek yarışmanın sergi aşamasına geçecek projeler belirlenir. </a:t>
            </a:r>
          </a:p>
          <a:p>
            <a:pPr defTabSz="609630"/>
            <a:endParaRPr lang="tr-TR" sz="2000" b="1" dirty="0">
              <a:solidFill>
                <a:prstClr val="black"/>
              </a:solidFill>
              <a:latin typeface="Calibri"/>
            </a:endParaRPr>
          </a:p>
          <a:p>
            <a:pPr defTabSz="609630"/>
            <a:r>
              <a:rPr lang="tr-TR" sz="2000" b="1" dirty="0">
                <a:solidFill>
                  <a:prstClr val="black"/>
                </a:solidFill>
                <a:latin typeface="Calibri"/>
              </a:rPr>
              <a:t>*Projeler; Özgünlük ve Yaratıcılık, Bilimsel Yöntem, Sonuç ve Öneriler, Uygulanabilirlik, Yaygın Etki, Raporlama, Sunum gibi kriterlere göre değerlendirilir.</a:t>
            </a:r>
          </a:p>
          <a:p>
            <a:pPr defTabSz="609630"/>
            <a:endParaRPr lang="tr-TR" sz="2000" b="1" dirty="0">
              <a:solidFill>
                <a:prstClr val="black"/>
              </a:solidFill>
              <a:latin typeface="Calibri"/>
            </a:endParaRPr>
          </a:p>
          <a:p>
            <a:pPr defTabSz="609630"/>
            <a:r>
              <a:rPr lang="tr-TR" sz="2000" b="1" dirty="0">
                <a:solidFill>
                  <a:prstClr val="black"/>
                </a:solidFill>
                <a:latin typeface="Calibri"/>
              </a:rPr>
              <a:t>*Detaylı değerlendirme kriterlerine ve proje rehberine yarışmanın web sayfasından ulaşılabilir.  </a:t>
            </a:r>
          </a:p>
          <a:p>
            <a:pPr defTabSz="609630"/>
            <a:endParaRPr lang="tr-TR" sz="2000" b="1" dirty="0">
              <a:solidFill>
                <a:prstClr val="black"/>
              </a:solidFill>
              <a:latin typeface="Calibri"/>
            </a:endParaRPr>
          </a:p>
          <a:p>
            <a:pPr defTabSz="609630"/>
            <a:r>
              <a:rPr lang="tr-TR" sz="2000" b="1" dirty="0">
                <a:solidFill>
                  <a:prstClr val="black"/>
                </a:solidFill>
                <a:latin typeface="Calibri"/>
              </a:rPr>
              <a:t>*Ön değerlendirme sonucunda başarılı bulunan projeler Final Sergisi’ne davet edilir.</a:t>
            </a:r>
          </a:p>
          <a:p>
            <a:pPr defTabSz="609630"/>
            <a:endParaRPr lang="tr-TR" sz="2000" b="1" dirty="0">
              <a:solidFill>
                <a:prstClr val="black"/>
              </a:solidFill>
              <a:latin typeface="Calibri"/>
            </a:endParaRPr>
          </a:p>
          <a:p>
            <a:pPr defTabSz="609630"/>
            <a:r>
              <a:rPr lang="tr-TR" sz="2000" b="1" dirty="0">
                <a:solidFill>
                  <a:prstClr val="black"/>
                </a:solidFill>
                <a:latin typeface="Calibri"/>
              </a:rPr>
              <a:t>*Covid-19 </a:t>
            </a:r>
            <a:r>
              <a:rPr lang="tr-TR" sz="2000" b="1" dirty="0" err="1">
                <a:solidFill>
                  <a:prstClr val="black"/>
                </a:solidFill>
                <a:latin typeface="Calibri"/>
              </a:rPr>
              <a:t>pandemisi</a:t>
            </a:r>
            <a:r>
              <a:rPr lang="tr-TR" sz="2000" b="1" dirty="0">
                <a:solidFill>
                  <a:prstClr val="black"/>
                </a:solidFill>
                <a:latin typeface="Calibri"/>
              </a:rPr>
              <a:t> sebebiyle Final Sergisi ve buna bağlı olarak final değerlendirmeleri çevrimiçi olarak yapılabilir. </a:t>
            </a:r>
          </a:p>
          <a:p>
            <a:pPr defTabSz="609630"/>
            <a:endParaRPr lang="tr-TR" sz="2000" b="1" dirty="0">
              <a:solidFill>
                <a:prstClr val="black"/>
              </a:solidFill>
              <a:latin typeface="Calibri"/>
            </a:endParaRPr>
          </a:p>
          <a:p>
            <a:pPr defTabSz="609630"/>
            <a:r>
              <a:rPr lang="tr-TR" sz="2000" b="1" dirty="0">
                <a:solidFill>
                  <a:prstClr val="black"/>
                </a:solidFill>
                <a:latin typeface="Calibri"/>
              </a:rPr>
              <a:t>*Sergide proje sahibi öğrenciler jüriye sözlü sunum yapacaktır. Öğrencilerden bu görüşme için bilgisayarda sunum hazırlamaları beklenir.</a:t>
            </a:r>
          </a:p>
          <a:p>
            <a:pPr defTabSz="609630"/>
            <a:endParaRPr lang="tr-TR" sz="2000" b="1" dirty="0">
              <a:solidFill>
                <a:prstClr val="black"/>
              </a:solidFill>
              <a:latin typeface="Calibri"/>
            </a:endParaRPr>
          </a:p>
          <a:p>
            <a:pPr defTabSz="609630"/>
            <a:r>
              <a:rPr lang="tr-TR" sz="2000" b="1" dirty="0">
                <a:solidFill>
                  <a:prstClr val="black"/>
                </a:solidFill>
                <a:latin typeface="Calibri"/>
              </a:rPr>
              <a:t>*Değerlendirme sonuçlarına yargı yolu dışında itiraz kabul edilmez. </a:t>
            </a:r>
          </a:p>
          <a:p>
            <a:pPr defTabSz="609630"/>
            <a:endParaRPr lang="tr-TR" sz="2000" b="1" dirty="0">
              <a:solidFill>
                <a:prstClr val="black"/>
              </a:solidFill>
              <a:latin typeface="Calibri"/>
            </a:endParaRPr>
          </a:p>
          <a:p>
            <a:pPr defTabSz="609630"/>
            <a:endParaRPr lang="tr-TR" sz="1600" b="1" dirty="0">
              <a:solidFill>
                <a:prstClr val="black"/>
              </a:solidFill>
              <a:latin typeface="Calibri"/>
            </a:endParaRPr>
          </a:p>
          <a:p>
            <a:pPr defTabSz="609630"/>
            <a:endParaRPr lang="tr-TR" sz="1600" b="1" dirty="0">
              <a:solidFill>
                <a:prstClr val="black"/>
              </a:solidFill>
              <a:latin typeface="Calibri"/>
            </a:endParaRPr>
          </a:p>
          <a:p>
            <a:pPr defTabSz="609630"/>
            <a:endParaRPr lang="tr-TR" sz="1600" b="1" dirty="0">
              <a:solidFill>
                <a:prstClr val="black"/>
              </a:solidFill>
              <a:latin typeface="Calibri"/>
            </a:endParaRPr>
          </a:p>
          <a:p>
            <a:pPr defTabSz="609630"/>
            <a:endParaRPr lang="tr-TR" sz="1200" dirty="0">
              <a:solidFill>
                <a:prstClr val="black"/>
              </a:solidFill>
              <a:latin typeface="Calibri"/>
            </a:endParaRPr>
          </a:p>
          <a:p>
            <a:pPr defTabSz="609630"/>
            <a:endParaRPr lang="tr-TR" sz="1200" dirty="0">
              <a:solidFill>
                <a:prstClr val="black"/>
              </a:solidFill>
              <a:latin typeface="Calibri"/>
            </a:endParaRPr>
          </a:p>
          <a:p>
            <a:pPr defTabSz="609630"/>
            <a:endParaRPr lang="tr-TR" sz="1200" dirty="0">
              <a:solidFill>
                <a:prstClr val="black"/>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168400" y="3137221"/>
            <a:ext cx="2412339" cy="209929"/>
          </a:xfrm>
          <a:prstGeom prst="rect">
            <a:avLst/>
          </a:prstGeom>
        </p:spPr>
        <p:txBody>
          <a:bodyPr lIns="0" tIns="0" rIns="0" bIns="0" rtlCol="0" anchor="t">
            <a:spAutoFit/>
          </a:bodyPr>
          <a:lstStyle/>
          <a:p>
            <a:pPr defTabSz="609630">
              <a:lnSpc>
                <a:spcPts val="1800"/>
              </a:lnSpc>
            </a:pPr>
            <a:endParaRPr lang="en-US" sz="1200" dirty="0">
              <a:solidFill>
                <a:srgbClr val="FFFFFF"/>
              </a:solidFill>
              <a:latin typeface="Muli Regular"/>
            </a:endParaRPr>
          </a:p>
        </p:txBody>
      </p:sp>
      <p:grpSp>
        <p:nvGrpSpPr>
          <p:cNvPr id="6" name="Group 6"/>
          <p:cNvGrpSpPr/>
          <p:nvPr/>
        </p:nvGrpSpPr>
        <p:grpSpPr>
          <a:xfrm>
            <a:off x="711706" y="1693275"/>
            <a:ext cx="101039" cy="10103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8" name="Group 8"/>
          <p:cNvGrpSpPr/>
          <p:nvPr/>
        </p:nvGrpSpPr>
        <p:grpSpPr>
          <a:xfrm>
            <a:off x="1079312" y="4886819"/>
            <a:ext cx="2412339" cy="971209"/>
            <a:chOff x="0" y="28575"/>
            <a:chExt cx="4824677" cy="1942417"/>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61664"/>
            </a:xfrm>
            <a:prstGeom prst="rect">
              <a:avLst/>
            </a:prstGeom>
          </p:spPr>
          <p:txBody>
            <a:bodyPr lIns="0" tIns="0" rIns="0" bIns="0" rtlCol="0" anchor="t">
              <a:spAutoFit/>
            </a:bodyPr>
            <a:lstStyle/>
            <a:p>
              <a:pPr defTabSz="609630">
                <a:lnSpc>
                  <a:spcPts val="1833"/>
                </a:lnSpc>
              </a:pPr>
              <a:endParaRPr lang="en-US" sz="1667" dirty="0">
                <a:solidFill>
                  <a:srgbClr val="FFFFFF"/>
                </a:solidFill>
                <a:latin typeface="Muli Regular Bold"/>
              </a:endParaRPr>
            </a:p>
          </p:txBody>
        </p:sp>
        <p:sp>
          <p:nvSpPr>
            <p:cNvPr id="11" name="TextBox 11"/>
            <p:cNvSpPr txBox="1"/>
            <p:nvPr/>
          </p:nvSpPr>
          <p:spPr>
            <a:xfrm>
              <a:off x="0" y="1551134"/>
              <a:ext cx="4824677" cy="419858"/>
            </a:xfrm>
            <a:prstGeom prst="rect">
              <a:avLst/>
            </a:prstGeom>
          </p:spPr>
          <p:txBody>
            <a:bodyPr lIns="0" tIns="0" rIns="0" bIns="0" rtlCol="0" anchor="t">
              <a:spAutoFit/>
            </a:bodyPr>
            <a:lstStyle/>
            <a:p>
              <a:pPr defTabSz="609630">
                <a:lnSpc>
                  <a:spcPts val="1800"/>
                </a:lnSpc>
              </a:pPr>
              <a:endParaRPr lang="en-US" sz="1200" dirty="0">
                <a:solidFill>
                  <a:srgbClr val="FFFFFF"/>
                </a:solidFill>
                <a:latin typeface="Muli Regular"/>
              </a:endParaRPr>
            </a:p>
          </p:txBody>
        </p:sp>
      </p:grpSp>
      <p:grpSp>
        <p:nvGrpSpPr>
          <p:cNvPr id="12" name="Group 12"/>
          <p:cNvGrpSpPr/>
          <p:nvPr/>
        </p:nvGrpSpPr>
        <p:grpSpPr>
          <a:xfrm>
            <a:off x="5537200" y="1752600"/>
            <a:ext cx="101039" cy="101039"/>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CED00"/>
            </a:solidFill>
          </p:spPr>
        </p:sp>
      </p:grpSp>
      <p:grpSp>
        <p:nvGrpSpPr>
          <p:cNvPr id="14" name="Group 14"/>
          <p:cNvGrpSpPr/>
          <p:nvPr/>
        </p:nvGrpSpPr>
        <p:grpSpPr>
          <a:xfrm>
            <a:off x="8636000" y="1549400"/>
            <a:ext cx="2412339" cy="971209"/>
            <a:chOff x="0" y="28575"/>
            <a:chExt cx="4824677" cy="1942417"/>
          </a:xfrm>
        </p:grpSpPr>
        <p:sp>
          <p:nvSpPr>
            <p:cNvPr id="16" name="TextBox 16"/>
            <p:cNvSpPr txBox="1"/>
            <p:nvPr/>
          </p:nvSpPr>
          <p:spPr>
            <a:xfrm>
              <a:off x="0" y="28575"/>
              <a:ext cx="4824677" cy="461664"/>
            </a:xfrm>
            <a:prstGeom prst="rect">
              <a:avLst/>
            </a:prstGeom>
          </p:spPr>
          <p:txBody>
            <a:bodyPr lIns="0" tIns="0" rIns="0" bIns="0" rtlCol="0" anchor="t">
              <a:spAutoFit/>
            </a:bodyPr>
            <a:lstStyle/>
            <a:p>
              <a:pPr defTabSz="609630">
                <a:lnSpc>
                  <a:spcPts val="1833"/>
                </a:lnSpc>
              </a:pPr>
              <a:endParaRPr lang="en-US" sz="1667" dirty="0">
                <a:solidFill>
                  <a:srgbClr val="FFFFFF"/>
                </a:solidFill>
                <a:latin typeface="Muli Regular Bold"/>
              </a:endParaRPr>
            </a:p>
          </p:txBody>
        </p:sp>
        <p:sp>
          <p:nvSpPr>
            <p:cNvPr id="17" name="TextBox 17"/>
            <p:cNvSpPr txBox="1"/>
            <p:nvPr/>
          </p:nvSpPr>
          <p:spPr>
            <a:xfrm>
              <a:off x="0" y="1551134"/>
              <a:ext cx="4824677" cy="419858"/>
            </a:xfrm>
            <a:prstGeom prst="rect">
              <a:avLst/>
            </a:prstGeom>
          </p:spPr>
          <p:txBody>
            <a:bodyPr lIns="0" tIns="0" rIns="0" bIns="0" rtlCol="0" anchor="t">
              <a:spAutoFit/>
            </a:bodyPr>
            <a:lstStyle/>
            <a:p>
              <a:pPr defTabSz="609630">
                <a:lnSpc>
                  <a:spcPts val="1800"/>
                </a:lnSpc>
              </a:pPr>
              <a:endParaRPr lang="en-US" sz="1200" dirty="0">
                <a:solidFill>
                  <a:srgbClr val="FFFFFF"/>
                </a:solidFill>
                <a:latin typeface="Muli Regular"/>
              </a:endParaRPr>
            </a:p>
          </p:txBody>
        </p:sp>
      </p:grpSp>
      <p:sp>
        <p:nvSpPr>
          <p:cNvPr id="21" name="AutoShape 21"/>
          <p:cNvSpPr/>
          <p:nvPr/>
        </p:nvSpPr>
        <p:spPr>
          <a:xfrm>
            <a:off x="5862334" y="5473723"/>
            <a:ext cx="2412339" cy="6417"/>
          </a:xfrm>
          <a:prstGeom prst="rect">
            <a:avLst/>
          </a:prstGeom>
          <a:solidFill>
            <a:srgbClr val="CCED00"/>
          </a:solidFill>
        </p:spPr>
      </p:sp>
      <p:sp>
        <p:nvSpPr>
          <p:cNvPr id="23" name="Metin kutusu 22">
            <a:extLst>
              <a:ext uri="{FF2B5EF4-FFF2-40B4-BE49-F238E27FC236}">
                <a16:creationId xmlns:a16="http://schemas.microsoft.com/office/drawing/2014/main" id="{A4B42702-7429-4488-A455-BCDDA9B6F296}"/>
              </a:ext>
            </a:extLst>
          </p:cNvPr>
          <p:cNvSpPr txBox="1"/>
          <p:nvPr/>
        </p:nvSpPr>
        <p:spPr>
          <a:xfrm>
            <a:off x="812520" y="1794314"/>
            <a:ext cx="3671181" cy="2677656"/>
          </a:xfrm>
          <a:prstGeom prst="rect">
            <a:avLst/>
          </a:prstGeom>
          <a:noFill/>
        </p:spPr>
        <p:txBody>
          <a:bodyPr wrap="square">
            <a:spAutoFit/>
          </a:bodyPr>
          <a:lstStyle/>
          <a:p>
            <a:pPr defTabSz="609630"/>
            <a:r>
              <a:rPr lang="tr-TR" sz="2400" b="1" dirty="0">
                <a:solidFill>
                  <a:prstClr val="white"/>
                </a:solidFill>
                <a:latin typeface="Calibri"/>
              </a:rPr>
              <a:t>Yarışmanın sergi aşamasında yapılan değerlendirme sonucunda başarılı bulunan proje sahibi öğrencilere Birincilik, İkincilik, Üçüncülük ve Teşvik ödülleri verilir. </a:t>
            </a:r>
            <a:endParaRPr lang="tr-TR" sz="2400" dirty="0">
              <a:solidFill>
                <a:prstClr val="white"/>
              </a:solidFill>
              <a:latin typeface="Calibri"/>
            </a:endParaRPr>
          </a:p>
        </p:txBody>
      </p:sp>
      <p:sp>
        <p:nvSpPr>
          <p:cNvPr id="25" name="Metin kutusu 24">
            <a:extLst>
              <a:ext uri="{FF2B5EF4-FFF2-40B4-BE49-F238E27FC236}">
                <a16:creationId xmlns:a16="http://schemas.microsoft.com/office/drawing/2014/main" id="{E53BD12C-3190-4990-9359-E53E7B231AF4}"/>
              </a:ext>
            </a:extLst>
          </p:cNvPr>
          <p:cNvSpPr txBox="1"/>
          <p:nvPr/>
        </p:nvSpPr>
        <p:spPr>
          <a:xfrm>
            <a:off x="5740400" y="1803400"/>
            <a:ext cx="3671181" cy="2677656"/>
          </a:xfrm>
          <a:prstGeom prst="rect">
            <a:avLst/>
          </a:prstGeom>
          <a:noFill/>
        </p:spPr>
        <p:txBody>
          <a:bodyPr wrap="square">
            <a:spAutoFit/>
          </a:bodyPr>
          <a:lstStyle/>
          <a:p>
            <a:pPr defTabSz="609630"/>
            <a:r>
              <a:rPr lang="tr-TR" sz="2400" b="1" dirty="0">
                <a:solidFill>
                  <a:prstClr val="white"/>
                </a:solidFill>
                <a:latin typeface="Calibri"/>
              </a:rPr>
              <a:t>Sergide ödül alan öğrencilere para ödülü ve başarı belgesi, varsa danışman öğretmenine para ödülü verilir. Ödül miktarlarına programın web sayfasından bakılabilir.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5" name="TextBox 5"/>
          <p:cNvSpPr txBox="1"/>
          <p:nvPr/>
        </p:nvSpPr>
        <p:spPr>
          <a:xfrm>
            <a:off x="1079312" y="3156722"/>
            <a:ext cx="2412339" cy="209929"/>
          </a:xfrm>
          <a:prstGeom prst="rect">
            <a:avLst/>
          </a:prstGeom>
        </p:spPr>
        <p:txBody>
          <a:bodyPr lIns="0" tIns="0" rIns="0" bIns="0" rtlCol="0" anchor="t">
            <a:spAutoFit/>
          </a:bodyPr>
          <a:lstStyle/>
          <a:p>
            <a:pPr defTabSz="609630">
              <a:lnSpc>
                <a:spcPts val="1800"/>
              </a:lnSpc>
            </a:pPr>
            <a:endParaRPr lang="en-US" sz="1200" dirty="0">
              <a:solidFill>
                <a:srgbClr val="FFFFFF"/>
              </a:solidFill>
              <a:latin typeface="Muli Regular"/>
            </a:endParaRPr>
          </a:p>
        </p:txBody>
      </p:sp>
      <p:grpSp>
        <p:nvGrpSpPr>
          <p:cNvPr id="8" name="Group 8"/>
          <p:cNvGrpSpPr/>
          <p:nvPr/>
        </p:nvGrpSpPr>
        <p:grpSpPr>
          <a:xfrm>
            <a:off x="1079312" y="4886819"/>
            <a:ext cx="2412339" cy="971209"/>
            <a:chOff x="0" y="28575"/>
            <a:chExt cx="4824677" cy="1942417"/>
          </a:xfrm>
        </p:grpSpPr>
        <p:sp>
          <p:nvSpPr>
            <p:cNvPr id="9" name="AutoShape 9"/>
            <p:cNvSpPr/>
            <p:nvPr/>
          </p:nvSpPr>
          <p:spPr>
            <a:xfrm>
              <a:off x="0" y="1271330"/>
              <a:ext cx="4824677" cy="12834"/>
            </a:xfrm>
            <a:prstGeom prst="rect">
              <a:avLst/>
            </a:prstGeom>
            <a:solidFill>
              <a:srgbClr val="CCED00"/>
            </a:solidFill>
          </p:spPr>
        </p:sp>
        <p:sp>
          <p:nvSpPr>
            <p:cNvPr id="10" name="TextBox 10"/>
            <p:cNvSpPr txBox="1"/>
            <p:nvPr/>
          </p:nvSpPr>
          <p:spPr>
            <a:xfrm>
              <a:off x="0" y="28575"/>
              <a:ext cx="4824677" cy="461664"/>
            </a:xfrm>
            <a:prstGeom prst="rect">
              <a:avLst/>
            </a:prstGeom>
          </p:spPr>
          <p:txBody>
            <a:bodyPr lIns="0" tIns="0" rIns="0" bIns="0" rtlCol="0" anchor="t">
              <a:spAutoFit/>
            </a:bodyPr>
            <a:lstStyle/>
            <a:p>
              <a:pPr defTabSz="609630">
                <a:lnSpc>
                  <a:spcPts val="1833"/>
                </a:lnSpc>
              </a:pPr>
              <a:endParaRPr lang="en-US" sz="1667" dirty="0">
                <a:solidFill>
                  <a:srgbClr val="FFFFFF"/>
                </a:solidFill>
                <a:latin typeface="Muli Regular Bold"/>
              </a:endParaRPr>
            </a:p>
          </p:txBody>
        </p:sp>
        <p:sp>
          <p:nvSpPr>
            <p:cNvPr id="11" name="TextBox 11"/>
            <p:cNvSpPr txBox="1"/>
            <p:nvPr/>
          </p:nvSpPr>
          <p:spPr>
            <a:xfrm>
              <a:off x="0" y="1551134"/>
              <a:ext cx="4824677" cy="419858"/>
            </a:xfrm>
            <a:prstGeom prst="rect">
              <a:avLst/>
            </a:prstGeom>
          </p:spPr>
          <p:txBody>
            <a:bodyPr lIns="0" tIns="0" rIns="0" bIns="0" rtlCol="0" anchor="t">
              <a:spAutoFit/>
            </a:bodyPr>
            <a:lstStyle/>
            <a:p>
              <a:pPr defTabSz="609630">
                <a:lnSpc>
                  <a:spcPts val="1800"/>
                </a:lnSpc>
              </a:pPr>
              <a:endParaRPr lang="en-US" sz="1200" dirty="0">
                <a:solidFill>
                  <a:srgbClr val="FFFFFF"/>
                </a:solidFill>
                <a:latin typeface="Muli Regular"/>
              </a:endParaRPr>
            </a:p>
          </p:txBody>
        </p:sp>
      </p:grpSp>
      <p:grpSp>
        <p:nvGrpSpPr>
          <p:cNvPr id="14" name="Group 14"/>
          <p:cNvGrpSpPr/>
          <p:nvPr/>
        </p:nvGrpSpPr>
        <p:grpSpPr>
          <a:xfrm>
            <a:off x="8636000" y="1549400"/>
            <a:ext cx="2412339" cy="971209"/>
            <a:chOff x="0" y="28575"/>
            <a:chExt cx="4824677" cy="1942417"/>
          </a:xfrm>
        </p:grpSpPr>
        <p:sp>
          <p:nvSpPr>
            <p:cNvPr id="16" name="TextBox 16"/>
            <p:cNvSpPr txBox="1"/>
            <p:nvPr/>
          </p:nvSpPr>
          <p:spPr>
            <a:xfrm>
              <a:off x="0" y="28575"/>
              <a:ext cx="4824677" cy="461664"/>
            </a:xfrm>
            <a:prstGeom prst="rect">
              <a:avLst/>
            </a:prstGeom>
          </p:spPr>
          <p:txBody>
            <a:bodyPr lIns="0" tIns="0" rIns="0" bIns="0" rtlCol="0" anchor="t">
              <a:spAutoFit/>
            </a:bodyPr>
            <a:lstStyle/>
            <a:p>
              <a:pPr defTabSz="609630">
                <a:lnSpc>
                  <a:spcPts val="1833"/>
                </a:lnSpc>
              </a:pPr>
              <a:endParaRPr lang="en-US" sz="1667" dirty="0">
                <a:solidFill>
                  <a:srgbClr val="FFFFFF"/>
                </a:solidFill>
                <a:latin typeface="Muli Regular Bold"/>
              </a:endParaRPr>
            </a:p>
          </p:txBody>
        </p:sp>
        <p:sp>
          <p:nvSpPr>
            <p:cNvPr id="17" name="TextBox 17"/>
            <p:cNvSpPr txBox="1"/>
            <p:nvPr/>
          </p:nvSpPr>
          <p:spPr>
            <a:xfrm>
              <a:off x="0" y="1551134"/>
              <a:ext cx="4824677" cy="419858"/>
            </a:xfrm>
            <a:prstGeom prst="rect">
              <a:avLst/>
            </a:prstGeom>
          </p:spPr>
          <p:txBody>
            <a:bodyPr lIns="0" tIns="0" rIns="0" bIns="0" rtlCol="0" anchor="t">
              <a:spAutoFit/>
            </a:bodyPr>
            <a:lstStyle/>
            <a:p>
              <a:pPr defTabSz="609630">
                <a:lnSpc>
                  <a:spcPts val="1800"/>
                </a:lnSpc>
              </a:pPr>
              <a:endParaRPr lang="en-US" sz="1200" dirty="0">
                <a:solidFill>
                  <a:srgbClr val="FFFFFF"/>
                </a:solidFill>
                <a:latin typeface="Muli Regular"/>
              </a:endParaRPr>
            </a:p>
          </p:txBody>
        </p:sp>
      </p:grpSp>
      <p:sp>
        <p:nvSpPr>
          <p:cNvPr id="21" name="AutoShape 21"/>
          <p:cNvSpPr/>
          <p:nvPr/>
        </p:nvSpPr>
        <p:spPr>
          <a:xfrm>
            <a:off x="4483701" y="5508230"/>
            <a:ext cx="2412339" cy="6417"/>
          </a:xfrm>
          <a:prstGeom prst="rect">
            <a:avLst/>
          </a:prstGeom>
          <a:solidFill>
            <a:srgbClr val="CCED00"/>
          </a:solidFill>
        </p:spPr>
      </p:sp>
      <p:grpSp>
        <p:nvGrpSpPr>
          <p:cNvPr id="15" name="Group 7"/>
          <p:cNvGrpSpPr/>
          <p:nvPr/>
        </p:nvGrpSpPr>
        <p:grpSpPr>
          <a:xfrm>
            <a:off x="13596" y="5753063"/>
            <a:ext cx="4453172" cy="850360"/>
            <a:chOff x="0" y="0"/>
            <a:chExt cx="7027075" cy="1700719"/>
          </a:xfrm>
        </p:grpSpPr>
        <p:sp>
          <p:nvSpPr>
            <p:cNvPr id="18" name="AutoShape 8"/>
            <p:cNvSpPr/>
            <p:nvPr/>
          </p:nvSpPr>
          <p:spPr>
            <a:xfrm>
              <a:off x="0" y="0"/>
              <a:ext cx="7027075" cy="1700719"/>
            </a:xfrm>
            <a:prstGeom prst="rect">
              <a:avLst/>
            </a:prstGeom>
            <a:solidFill>
              <a:srgbClr val="CCED00"/>
            </a:solidFill>
          </p:spPr>
        </p:sp>
        <p:sp>
          <p:nvSpPr>
            <p:cNvPr id="19" name="TextBox 9"/>
            <p:cNvSpPr txBox="1"/>
            <p:nvPr/>
          </p:nvSpPr>
          <p:spPr>
            <a:xfrm>
              <a:off x="406400" y="294734"/>
              <a:ext cx="6400799" cy="1095683"/>
            </a:xfrm>
            <a:prstGeom prst="rect">
              <a:avLst/>
            </a:prstGeom>
          </p:spPr>
          <p:txBody>
            <a:bodyPr wrap="square" lIns="0" tIns="0" rIns="0" bIns="0" rtlCol="0" anchor="t">
              <a:spAutoFit/>
            </a:bodyPr>
            <a:lstStyle/>
            <a:p>
              <a:pPr defTabSz="609630">
                <a:lnSpc>
                  <a:spcPts val="2200"/>
                </a:lnSpc>
              </a:pPr>
              <a:r>
                <a:rPr lang="tr-TR" sz="2133" b="1" dirty="0">
                  <a:solidFill>
                    <a:srgbClr val="1B1A1A"/>
                  </a:solidFill>
                  <a:latin typeface="Calibri"/>
                </a:rPr>
                <a:t>TEŞEKKÜRLER.</a:t>
              </a:r>
            </a:p>
            <a:p>
              <a:pPr defTabSz="609630">
                <a:lnSpc>
                  <a:spcPts val="2200"/>
                </a:lnSpc>
              </a:pPr>
              <a:r>
                <a:rPr lang="tr-TR" sz="1200" b="1" dirty="0">
                  <a:solidFill>
                    <a:srgbClr val="1B1A1A"/>
                  </a:solidFill>
                  <a:latin typeface="Calibri"/>
                </a:rPr>
                <a:t>ANKARA MEM ARGE- ULUSAL PROJELER BİRİMİ ÇALIŞMASIDIR</a:t>
              </a:r>
              <a:r>
                <a:rPr lang="tr-TR" sz="1067" b="1" dirty="0">
                  <a:solidFill>
                    <a:srgbClr val="1B1A1A"/>
                  </a:solidFill>
                  <a:latin typeface="Calibri"/>
                </a:rPr>
                <a:t>.</a:t>
              </a:r>
              <a:endParaRPr lang="en-US" sz="1067" b="1" dirty="0">
                <a:solidFill>
                  <a:srgbClr val="1B1A1A"/>
                </a:solidFill>
                <a:latin typeface="Calibri"/>
              </a:endParaRPr>
            </a:p>
          </p:txBody>
        </p:sp>
      </p:grpSp>
      <p:sp>
        <p:nvSpPr>
          <p:cNvPr id="3" name="Dikdörtgen 2"/>
          <p:cNvSpPr/>
          <p:nvPr/>
        </p:nvSpPr>
        <p:spPr>
          <a:xfrm>
            <a:off x="431800" y="617058"/>
            <a:ext cx="11328400" cy="2472921"/>
          </a:xfrm>
          <a:prstGeom prst="rect">
            <a:avLst/>
          </a:prstGeom>
        </p:spPr>
        <p:txBody>
          <a:bodyPr wrap="square">
            <a:spAutoFit/>
          </a:bodyPr>
          <a:lstStyle/>
          <a:p>
            <a:pPr defTabSz="609630"/>
            <a:r>
              <a:rPr lang="tr-TR" sz="2400" b="1" dirty="0">
                <a:solidFill>
                  <a:srgbClr val="92D050"/>
                </a:solidFill>
                <a:latin typeface="Calibri"/>
              </a:rPr>
              <a:t>DAHA AYRINTILI BİLGİ İÇİN,</a:t>
            </a:r>
          </a:p>
          <a:p>
            <a:pPr defTabSz="609630"/>
            <a:endParaRPr lang="tr-TR" sz="1867" b="1" dirty="0">
              <a:solidFill>
                <a:prstClr val="white"/>
              </a:solidFill>
              <a:latin typeface="Calibri"/>
            </a:endParaRPr>
          </a:p>
          <a:p>
            <a:pPr defTabSz="609630"/>
            <a:endParaRPr lang="tr-TR" sz="1867" b="1" dirty="0">
              <a:solidFill>
                <a:prstClr val="white"/>
              </a:solidFill>
              <a:latin typeface="Calibri"/>
            </a:endParaRPr>
          </a:p>
          <a:p>
            <a:pPr defTabSz="609630"/>
            <a:r>
              <a:rPr lang="tr-TR" sz="1867" b="1" dirty="0">
                <a:solidFill>
                  <a:prstClr val="white"/>
                </a:solidFill>
                <a:latin typeface="Calibri"/>
              </a:rPr>
              <a:t>*2204-D/ TÜBİTAK LİSE ÖĞRENCİLERİ İKLİM DEĞİŞİKLİĞİ ARAŞTIRMA PROJELERİ YARIŞMASI ÇAĞRI DUYURUSU</a:t>
            </a:r>
          </a:p>
          <a:p>
            <a:pPr defTabSz="609630"/>
            <a:endParaRPr lang="tr-TR" sz="1867" b="1" dirty="0">
              <a:solidFill>
                <a:prstClr val="white"/>
              </a:solidFill>
              <a:latin typeface="Calibri"/>
            </a:endParaRPr>
          </a:p>
          <a:p>
            <a:pPr defTabSz="609630"/>
            <a:r>
              <a:rPr lang="tr-TR" sz="1867" b="1" dirty="0">
                <a:solidFill>
                  <a:prstClr val="white"/>
                </a:solidFill>
                <a:latin typeface="Calibri"/>
              </a:rPr>
              <a:t>*2204-D/ TÜBİTAK LİSE ÖĞRENCİLERİ İKLİM DEĞİŞİKLİĞİ ARAŞTIRMA PROJELERİ YARIŞMASI PROJE REHBERİ																</a:t>
            </a:r>
          </a:p>
          <a:p>
            <a:pPr defTabSz="609630"/>
            <a:r>
              <a:rPr lang="tr-TR" sz="1867" b="1" dirty="0">
                <a:solidFill>
                  <a:prstClr val="white"/>
                </a:solidFill>
                <a:latin typeface="Calibri"/>
              </a:rPr>
              <a:t> 													</a:t>
            </a:r>
            <a:r>
              <a:rPr lang="tr-TR" sz="2000" b="1" dirty="0">
                <a:solidFill>
                  <a:srgbClr val="92D050"/>
                </a:solidFill>
                <a:latin typeface="Calibri"/>
              </a:rPr>
              <a:t>DİKKATLE OKUNMALIDIR.</a:t>
            </a:r>
          </a:p>
        </p:txBody>
      </p:sp>
      <p:sp>
        <p:nvSpPr>
          <p:cNvPr id="22" name="Metin kutusu 21">
            <a:extLst>
              <a:ext uri="{FF2B5EF4-FFF2-40B4-BE49-F238E27FC236}">
                <a16:creationId xmlns:a16="http://schemas.microsoft.com/office/drawing/2014/main" id="{93B1E1DD-248B-4EF5-AD58-E478510F29AC}"/>
              </a:ext>
            </a:extLst>
          </p:cNvPr>
          <p:cNvSpPr txBox="1"/>
          <p:nvPr/>
        </p:nvSpPr>
        <p:spPr>
          <a:xfrm>
            <a:off x="914400" y="4289379"/>
            <a:ext cx="9347200" cy="338554"/>
          </a:xfrm>
          <a:prstGeom prst="rect">
            <a:avLst/>
          </a:prstGeom>
          <a:noFill/>
        </p:spPr>
        <p:txBody>
          <a:bodyPr wrap="square">
            <a:spAutoFit/>
          </a:bodyPr>
          <a:lstStyle/>
          <a:p>
            <a:pPr defTabSz="609630"/>
            <a:r>
              <a:rPr lang="tr-TR" sz="1600" dirty="0">
                <a:solidFill>
                  <a:prstClr val="white"/>
                </a:solidFill>
                <a:latin typeface="Calibri"/>
              </a:rPr>
              <a:t>https://tubitak.gov.tr/tr/yarismalar/icerik-2204-d-lise-ogrencileri-iklim-degisikligi-arastirma-projeleri-yarismasi</a:t>
            </a:r>
          </a:p>
        </p:txBody>
      </p:sp>
      <p:sp>
        <p:nvSpPr>
          <p:cNvPr id="4" name="Metin kutusu 3">
            <a:extLst>
              <a:ext uri="{FF2B5EF4-FFF2-40B4-BE49-F238E27FC236}">
                <a16:creationId xmlns:a16="http://schemas.microsoft.com/office/drawing/2014/main" id="{B5EE7533-2486-CDFA-DD5A-976DD5DE1A05}"/>
              </a:ext>
            </a:extLst>
          </p:cNvPr>
          <p:cNvSpPr txBox="1"/>
          <p:nvPr/>
        </p:nvSpPr>
        <p:spPr>
          <a:xfrm>
            <a:off x="3049172" y="3240817"/>
            <a:ext cx="6098344" cy="400110"/>
          </a:xfrm>
          <a:prstGeom prst="rect">
            <a:avLst/>
          </a:prstGeom>
          <a:noFill/>
        </p:spPr>
        <p:txBody>
          <a:bodyPr wrap="square">
            <a:spAutoFit/>
          </a:bodyPr>
          <a:lstStyle/>
          <a:p>
            <a:pPr defTabSz="609630"/>
            <a:r>
              <a:rPr lang="tr-TR" sz="2000" b="1" dirty="0">
                <a:solidFill>
                  <a:srgbClr val="92D050"/>
                </a:solidFill>
                <a:latin typeface="Calibri"/>
              </a:rPr>
              <a:t>DAHA AYRINTILI BİLGİ İÇİN,</a:t>
            </a:r>
          </a:p>
        </p:txBody>
      </p:sp>
    </p:spTree>
    <p:extLst>
      <p:ext uri="{BB962C8B-B14F-4D97-AF65-F5344CB8AC3E}">
        <p14:creationId xmlns:p14="http://schemas.microsoft.com/office/powerpoint/2010/main" val="380612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3" name="Group 3"/>
          <p:cNvGrpSpPr/>
          <p:nvPr/>
        </p:nvGrpSpPr>
        <p:grpSpPr>
          <a:xfrm>
            <a:off x="0" y="697957"/>
            <a:ext cx="2831523" cy="520440"/>
            <a:chOff x="0" y="0"/>
            <a:chExt cx="5663046" cy="1040880"/>
          </a:xfrm>
        </p:grpSpPr>
        <p:sp>
          <p:nvSpPr>
            <p:cNvPr id="4" name="AutoShape 4"/>
            <p:cNvSpPr/>
            <p:nvPr/>
          </p:nvSpPr>
          <p:spPr>
            <a:xfrm>
              <a:off x="0" y="0"/>
              <a:ext cx="5663046" cy="1040880"/>
            </a:xfrm>
            <a:prstGeom prst="rect">
              <a:avLst/>
            </a:prstGeom>
            <a:solidFill>
              <a:srgbClr val="CCED00"/>
            </a:solidFill>
          </p:spPr>
        </p:sp>
        <p:sp>
          <p:nvSpPr>
            <p:cNvPr id="5" name="TextBox 5"/>
            <p:cNvSpPr txBox="1"/>
            <p:nvPr/>
          </p:nvSpPr>
          <p:spPr>
            <a:xfrm>
              <a:off x="406402" y="244216"/>
              <a:ext cx="4863052" cy="564258"/>
            </a:xfrm>
            <a:prstGeom prst="rect">
              <a:avLst/>
            </a:prstGeom>
          </p:spPr>
          <p:txBody>
            <a:bodyPr wrap="square" lIns="0" tIns="0" rIns="0" bIns="0" rtlCol="0" anchor="t">
              <a:spAutoFit/>
            </a:bodyPr>
            <a:lstStyle/>
            <a:p>
              <a:pPr defTabSz="609630">
                <a:lnSpc>
                  <a:spcPts val="2200"/>
                </a:lnSpc>
              </a:pPr>
              <a:r>
                <a:rPr lang="tr-TR" sz="2000" dirty="0">
                  <a:solidFill>
                    <a:srgbClr val="1B1A1A"/>
                  </a:solidFill>
                  <a:latin typeface="Muli Bold"/>
                </a:rPr>
                <a:t>Kimler Katılabilir?</a:t>
              </a:r>
              <a:endParaRPr lang="en-US" sz="2000" dirty="0">
                <a:solidFill>
                  <a:srgbClr val="1B1A1A"/>
                </a:solidFill>
                <a:latin typeface="Muli Bold"/>
              </a:endParaRPr>
            </a:p>
          </p:txBody>
        </p:sp>
      </p:grpSp>
      <p:grpSp>
        <p:nvGrpSpPr>
          <p:cNvPr id="6" name="Group 6"/>
          <p:cNvGrpSpPr/>
          <p:nvPr/>
        </p:nvGrpSpPr>
        <p:grpSpPr>
          <a:xfrm>
            <a:off x="4699000" y="1532041"/>
            <a:ext cx="5220751" cy="1485909"/>
            <a:chOff x="0" y="66675"/>
            <a:chExt cx="10441503" cy="2971818"/>
          </a:xfrm>
        </p:grpSpPr>
        <p:sp>
          <p:nvSpPr>
            <p:cNvPr id="7" name="AutoShape 7"/>
            <p:cNvSpPr/>
            <p:nvPr/>
          </p:nvSpPr>
          <p:spPr>
            <a:xfrm>
              <a:off x="0" y="2019931"/>
              <a:ext cx="10441503" cy="12700"/>
            </a:xfrm>
            <a:prstGeom prst="rect">
              <a:avLst/>
            </a:prstGeom>
            <a:solidFill>
              <a:srgbClr val="CCED00"/>
            </a:solidFill>
          </p:spPr>
        </p:sp>
        <p:sp>
          <p:nvSpPr>
            <p:cNvPr id="8" name="TextBox 8"/>
            <p:cNvSpPr txBox="1"/>
            <p:nvPr/>
          </p:nvSpPr>
          <p:spPr>
            <a:xfrm>
              <a:off x="0" y="66675"/>
              <a:ext cx="10441503" cy="1308050"/>
            </a:xfrm>
            <a:prstGeom prst="rect">
              <a:avLst/>
            </a:prstGeom>
          </p:spPr>
          <p:txBody>
            <a:bodyPr lIns="0" tIns="0" rIns="0" bIns="0" rtlCol="0" anchor="t">
              <a:spAutoFit/>
            </a:bodyPr>
            <a:lstStyle/>
            <a:p>
              <a:pPr defTabSz="609630">
                <a:lnSpc>
                  <a:spcPts val="5134"/>
                </a:lnSpc>
              </a:pPr>
              <a:endParaRPr lang="en-US" sz="4667" dirty="0">
                <a:solidFill>
                  <a:srgbClr val="FFFFFF"/>
                </a:solidFill>
                <a:latin typeface="Muli Black Bold"/>
              </a:endParaRPr>
            </a:p>
          </p:txBody>
        </p:sp>
        <p:sp>
          <p:nvSpPr>
            <p:cNvPr id="9" name="TextBox 9"/>
            <p:cNvSpPr txBox="1"/>
            <p:nvPr/>
          </p:nvSpPr>
          <p:spPr>
            <a:xfrm>
              <a:off x="0" y="2571955"/>
              <a:ext cx="10441503" cy="466538"/>
            </a:xfrm>
            <a:prstGeom prst="rect">
              <a:avLst/>
            </a:prstGeom>
          </p:spPr>
          <p:txBody>
            <a:bodyPr lIns="0" tIns="0" rIns="0" bIns="0" rtlCol="0" anchor="t">
              <a:spAutoFit/>
            </a:bodyPr>
            <a:lstStyle/>
            <a:p>
              <a:pPr defTabSz="609630">
                <a:lnSpc>
                  <a:spcPts val="2000"/>
                </a:lnSpc>
              </a:pPr>
              <a:endParaRPr lang="en-US" sz="1333" dirty="0">
                <a:solidFill>
                  <a:srgbClr val="FFFFFF"/>
                </a:solidFill>
                <a:latin typeface="Muli Regular"/>
              </a:endParaRPr>
            </a:p>
          </p:txBody>
        </p:sp>
      </p:grpSp>
      <p:sp>
        <p:nvSpPr>
          <p:cNvPr id="10" name="Dikdörtgen 9"/>
          <p:cNvSpPr/>
          <p:nvPr/>
        </p:nvSpPr>
        <p:spPr>
          <a:xfrm>
            <a:off x="4724400" y="1600200"/>
            <a:ext cx="3934731" cy="461665"/>
          </a:xfrm>
          <a:prstGeom prst="rect">
            <a:avLst/>
          </a:prstGeom>
        </p:spPr>
        <p:txBody>
          <a:bodyPr wrap="none">
            <a:spAutoFit/>
          </a:bodyPr>
          <a:lstStyle/>
          <a:p>
            <a:pPr defTabSz="609630"/>
            <a:r>
              <a:rPr lang="tr-TR" sz="2400" b="1" dirty="0">
                <a:solidFill>
                  <a:prstClr val="white"/>
                </a:solidFill>
                <a:latin typeface="Calibri"/>
              </a:rPr>
              <a:t>Başvuru Koşulları ve Belgeler </a:t>
            </a:r>
            <a:endParaRPr lang="tr-TR" sz="2400" dirty="0">
              <a:solidFill>
                <a:prstClr val="white"/>
              </a:solidFill>
              <a:latin typeface="Calibri"/>
            </a:endParaRPr>
          </a:p>
        </p:txBody>
      </p:sp>
      <p:sp>
        <p:nvSpPr>
          <p:cNvPr id="11" name="Dikdörtgen 10"/>
          <p:cNvSpPr/>
          <p:nvPr/>
        </p:nvSpPr>
        <p:spPr>
          <a:xfrm>
            <a:off x="4597791" y="2634822"/>
            <a:ext cx="6096000" cy="3416320"/>
          </a:xfrm>
          <a:prstGeom prst="rect">
            <a:avLst/>
          </a:prstGeom>
        </p:spPr>
        <p:txBody>
          <a:bodyPr>
            <a:spAutoFit/>
          </a:bodyPr>
          <a:lstStyle/>
          <a:p>
            <a:pPr defTabSz="609630"/>
            <a:r>
              <a:rPr lang="tr-TR" sz="1867" dirty="0">
                <a:solidFill>
                  <a:prstClr val="white"/>
                </a:solidFill>
                <a:latin typeface="Calibri"/>
              </a:rPr>
              <a:t>*</a:t>
            </a:r>
            <a:r>
              <a:rPr lang="tr-TR" sz="2400" dirty="0">
                <a:solidFill>
                  <a:prstClr val="white"/>
                </a:solidFill>
                <a:latin typeface="Calibri"/>
              </a:rPr>
              <a:t>Yarışmaya Türkiye ve KKTC’de öğrenim gören tüm lise öğrencileri katılabilir.</a:t>
            </a:r>
          </a:p>
          <a:p>
            <a:pPr defTabSz="609630"/>
            <a:r>
              <a:rPr lang="tr-TR" sz="2400" dirty="0">
                <a:solidFill>
                  <a:prstClr val="white"/>
                </a:solidFill>
                <a:latin typeface="Calibri"/>
              </a:rPr>
              <a:t>*Yarışmaya her öğrenci yalnızca </a:t>
            </a:r>
            <a:r>
              <a:rPr lang="tr-TR" sz="2400" u="sng" dirty="0">
                <a:solidFill>
                  <a:prstClr val="white"/>
                </a:solidFill>
                <a:latin typeface="Calibri"/>
              </a:rPr>
              <a:t>bir proje </a:t>
            </a:r>
            <a:r>
              <a:rPr lang="tr-TR" sz="2400" dirty="0">
                <a:solidFill>
                  <a:prstClr val="white"/>
                </a:solidFill>
                <a:latin typeface="Calibri"/>
              </a:rPr>
              <a:t>ile katılabilir ve her proje </a:t>
            </a:r>
            <a:r>
              <a:rPr lang="tr-TR" sz="2400" u="sng" dirty="0">
                <a:solidFill>
                  <a:prstClr val="white"/>
                </a:solidFill>
                <a:latin typeface="Calibri"/>
              </a:rPr>
              <a:t>en çok üç öğrenci </a:t>
            </a:r>
            <a:r>
              <a:rPr lang="tr-TR" sz="2400" dirty="0">
                <a:solidFill>
                  <a:prstClr val="white"/>
                </a:solidFill>
                <a:latin typeface="Calibri"/>
              </a:rPr>
              <a:t>tarafından hazırlanabilir.</a:t>
            </a:r>
          </a:p>
          <a:p>
            <a:pPr defTabSz="609630"/>
            <a:r>
              <a:rPr lang="tr-TR" sz="2400" dirty="0">
                <a:solidFill>
                  <a:prstClr val="white"/>
                </a:solidFill>
                <a:latin typeface="Calibri"/>
              </a:rPr>
              <a:t>*Bir projede sadece bir danışman görev alabilir ve danışman birden fazla projeye danışmanlık yapabilir.</a:t>
            </a:r>
          </a:p>
          <a:p>
            <a:pPr defTabSz="609630"/>
            <a:r>
              <a:rPr lang="tr-TR" sz="2400" dirty="0">
                <a:solidFill>
                  <a:prstClr val="white"/>
                </a:solidFill>
                <a:latin typeface="Calibri"/>
              </a:rPr>
              <a:t>*Projede danışman olması zorunlu değildir. </a:t>
            </a:r>
          </a:p>
        </p:txBody>
      </p:sp>
      <p:pic>
        <p:nvPicPr>
          <p:cNvPr id="1026" name="Picture 2" descr="C:\Users\mehmet\Desktop\Adsız.png"/>
          <p:cNvPicPr>
            <a:picLocks noChangeAspect="1" noChangeArrowheads="1"/>
          </p:cNvPicPr>
          <p:nvPr/>
        </p:nvPicPr>
        <p:blipFill>
          <a:blip r:embed="rId2" cstate="print"/>
          <a:srcRect/>
          <a:stretch>
            <a:fillRect/>
          </a:stretch>
        </p:blipFill>
        <p:spPr bwMode="auto">
          <a:xfrm>
            <a:off x="457200" y="1498600"/>
            <a:ext cx="3403600" cy="476849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2400" y="0"/>
            <a:ext cx="8077200" cy="7008583"/>
          </a:xfrm>
          <a:prstGeom prst="rect">
            <a:avLst/>
          </a:prstGeom>
          <a:solidFill>
            <a:srgbClr val="CCED00"/>
          </a:solidFill>
        </p:spPr>
      </p:sp>
      <p:grpSp>
        <p:nvGrpSpPr>
          <p:cNvPr id="3" name="Group 3"/>
          <p:cNvGrpSpPr/>
          <p:nvPr/>
        </p:nvGrpSpPr>
        <p:grpSpPr>
          <a:xfrm>
            <a:off x="-21271" y="0"/>
            <a:ext cx="6951341" cy="6688949"/>
            <a:chOff x="-1134713" y="-514425"/>
            <a:chExt cx="14615389" cy="6121169"/>
          </a:xfrm>
        </p:grpSpPr>
        <p:sp>
          <p:nvSpPr>
            <p:cNvPr id="4" name="AutoShape 4"/>
            <p:cNvSpPr/>
            <p:nvPr/>
          </p:nvSpPr>
          <p:spPr>
            <a:xfrm>
              <a:off x="0" y="4869717"/>
              <a:ext cx="8802599" cy="12728"/>
            </a:xfrm>
            <a:prstGeom prst="rect">
              <a:avLst/>
            </a:prstGeom>
            <a:solidFill>
              <a:srgbClr val="1B1A1A"/>
            </a:solidFill>
          </p:spPr>
        </p:sp>
        <p:sp>
          <p:nvSpPr>
            <p:cNvPr id="5" name="TextBox 5"/>
            <p:cNvSpPr txBox="1"/>
            <p:nvPr/>
          </p:nvSpPr>
          <p:spPr>
            <a:xfrm>
              <a:off x="-596544" y="-514425"/>
              <a:ext cx="9399139" cy="1113462"/>
            </a:xfrm>
            <a:prstGeom prst="rect">
              <a:avLst/>
            </a:prstGeom>
          </p:spPr>
          <p:txBody>
            <a:bodyPr wrap="square" lIns="0" tIns="0" rIns="0" bIns="0" rtlCol="0" anchor="t">
              <a:spAutoFit/>
            </a:bodyPr>
            <a:lstStyle/>
            <a:p>
              <a:pPr defTabSz="609630">
                <a:lnSpc>
                  <a:spcPts val="5134"/>
                </a:lnSpc>
              </a:pPr>
              <a:r>
                <a:rPr lang="tr-TR" sz="2933" dirty="0">
                  <a:solidFill>
                    <a:srgbClr val="1B1A1A"/>
                  </a:solidFill>
                  <a:latin typeface="Calibri"/>
                </a:rPr>
                <a:t>Başvuru İşlemleri</a:t>
              </a:r>
            </a:p>
            <a:p>
              <a:pPr defTabSz="609630">
                <a:lnSpc>
                  <a:spcPts val="5134"/>
                </a:lnSpc>
              </a:pPr>
              <a:endParaRPr lang="en-US" sz="2133" dirty="0">
                <a:solidFill>
                  <a:srgbClr val="1B1A1A"/>
                </a:solidFill>
                <a:latin typeface="Muli Black Bold"/>
              </a:endParaRPr>
            </a:p>
          </p:txBody>
        </p:sp>
        <p:sp>
          <p:nvSpPr>
            <p:cNvPr id="6" name="TextBox 6"/>
            <p:cNvSpPr txBox="1"/>
            <p:nvPr/>
          </p:nvSpPr>
          <p:spPr>
            <a:xfrm>
              <a:off x="-1134713" y="274083"/>
              <a:ext cx="14615389" cy="5332661"/>
            </a:xfrm>
            <a:prstGeom prst="rect">
              <a:avLst/>
            </a:prstGeom>
          </p:spPr>
          <p:txBody>
            <a:bodyPr wrap="square" lIns="0" tIns="0" rIns="0" bIns="0" rtlCol="0" anchor="t">
              <a:spAutoFit/>
            </a:bodyPr>
            <a:lstStyle/>
            <a:p>
              <a:pPr marL="304815" indent="-304815" defTabSz="609630">
                <a:buFont typeface="Wingdings" panose="05000000000000000000" pitchFamily="2" charset="2"/>
                <a:buChar char="§"/>
              </a:pPr>
              <a:r>
                <a:rPr lang="tr-TR" sz="2400" dirty="0">
                  <a:solidFill>
                    <a:prstClr val="black"/>
                  </a:solidFill>
                  <a:latin typeface="Calibri"/>
                </a:rPr>
                <a:t>2023 yılı Lise Öğrencileri İklim Değişikliği Araştırma Projeleri Yarışması Proje Rehberine göre hazırlanan ve tamamlanan projelerin başvuruları 7 Kasım 2022 tarihinde başlar, 2 Ocak 2023 tarihinde, saat 17.30’da sona erer. Başvurular, </a:t>
              </a:r>
              <a:r>
                <a:rPr lang="tr-TR" sz="2400" dirty="0">
                  <a:solidFill>
                    <a:prstClr val="black"/>
                  </a:solidFill>
                  <a:latin typeface="Calibri"/>
                  <a:hlinkClick r:id="rId2"/>
                </a:rPr>
                <a:t>https://e-bideb.tubitak.gov.tr</a:t>
              </a:r>
              <a:r>
                <a:rPr lang="tr-TR" sz="2400" dirty="0">
                  <a:solidFill>
                    <a:prstClr val="black"/>
                  </a:solidFill>
                  <a:latin typeface="Calibri"/>
                </a:rPr>
                <a:t> adresinden çevrimiçi olarak yapılır.</a:t>
              </a:r>
            </a:p>
            <a:p>
              <a:pPr defTabSz="609630"/>
              <a:r>
                <a:rPr lang="tr-TR" sz="1867" dirty="0">
                  <a:solidFill>
                    <a:prstClr val="black"/>
                  </a:solidFill>
                  <a:latin typeface="Calibri"/>
                </a:rPr>
                <a:t> </a:t>
              </a:r>
            </a:p>
            <a:p>
              <a:pPr marL="304815" indent="-304815" defTabSz="609630">
                <a:buFont typeface="Wingdings" panose="05000000000000000000" pitchFamily="2" charset="2"/>
                <a:buChar char="§"/>
              </a:pPr>
              <a:r>
                <a:rPr lang="tr-TR" sz="2400" dirty="0">
                  <a:solidFill>
                    <a:prstClr val="black"/>
                  </a:solidFill>
                  <a:latin typeface="Calibri"/>
                </a:rPr>
                <a:t>Başvuru yapacak öğrencilerin (proje iki veya üç öğrenci tarafından hazırlanmışsa her bir öğrencinin) ve varsa danışmanın </a:t>
              </a:r>
              <a:r>
                <a:rPr lang="tr-TR" sz="2400" dirty="0" err="1">
                  <a:solidFill>
                    <a:prstClr val="black"/>
                  </a:solidFill>
                  <a:latin typeface="Calibri"/>
                </a:rPr>
                <a:t>ARBİS’e</a:t>
              </a:r>
              <a:r>
                <a:rPr lang="tr-TR" sz="2400" dirty="0">
                  <a:solidFill>
                    <a:prstClr val="black"/>
                  </a:solidFill>
                  <a:latin typeface="Calibri"/>
                </a:rPr>
                <a:t> kayıtlı olması gerekir. (Bkz. </a:t>
              </a:r>
              <a:r>
                <a:rPr lang="tr-TR" sz="2400" dirty="0">
                  <a:solidFill>
                    <a:prstClr val="black"/>
                  </a:solidFill>
                  <a:latin typeface="Calibri"/>
                  <a:hlinkClick r:id="rId3"/>
                </a:rPr>
                <a:t>https://arbis.tubitak.gov.tr</a:t>
              </a:r>
              <a:r>
                <a:rPr lang="tr-TR" sz="2400" dirty="0">
                  <a:solidFill>
                    <a:prstClr val="black"/>
                  </a:solidFill>
                  <a:latin typeface="Calibri"/>
                </a:rPr>
                <a:t> )</a:t>
              </a:r>
            </a:p>
            <a:p>
              <a:pPr defTabSz="609630"/>
              <a:endParaRPr lang="tr-TR" sz="2400" dirty="0">
                <a:solidFill>
                  <a:prstClr val="black"/>
                </a:solidFill>
                <a:latin typeface="Calibri"/>
              </a:endParaRPr>
            </a:p>
            <a:p>
              <a:pPr marL="304815" indent="-304815" defTabSz="609630">
                <a:buFont typeface="Wingdings" panose="05000000000000000000" pitchFamily="2" charset="2"/>
                <a:buChar char="§"/>
              </a:pPr>
              <a:r>
                <a:rPr lang="tr-TR" sz="2400" dirty="0">
                  <a:solidFill>
                    <a:prstClr val="black"/>
                  </a:solidFill>
                  <a:latin typeface="Calibri"/>
                </a:rPr>
                <a:t>Başvurusu yapılacak projede yer alan tüm öğrencilerin ve varsa danışmanın </a:t>
              </a:r>
              <a:r>
                <a:rPr lang="tr-TR" sz="2400" dirty="0" err="1">
                  <a:solidFill>
                    <a:prstClr val="black"/>
                  </a:solidFill>
                  <a:latin typeface="Calibri"/>
                </a:rPr>
                <a:t>ARBİS’e</a:t>
              </a:r>
              <a:r>
                <a:rPr lang="tr-TR" sz="2400" dirty="0">
                  <a:solidFill>
                    <a:prstClr val="black"/>
                  </a:solidFill>
                  <a:latin typeface="Calibri"/>
                </a:rPr>
                <a:t> kayıtlı olması gerekir. </a:t>
              </a:r>
            </a:p>
            <a:p>
              <a:pPr defTabSz="609630"/>
              <a:r>
                <a:rPr lang="tr-TR" sz="2400" dirty="0">
                  <a:solidFill>
                    <a:prstClr val="black"/>
                  </a:solidFill>
                  <a:latin typeface="Calibri"/>
                </a:rPr>
                <a:t>     (</a:t>
              </a:r>
              <a:r>
                <a:rPr lang="tr-TR" sz="2400" dirty="0">
                  <a:solidFill>
                    <a:srgbClr val="0070C0"/>
                  </a:solidFill>
                  <a:latin typeface="Calibri"/>
                </a:rPr>
                <a:t>Bkz. https://</a:t>
              </a:r>
              <a:r>
                <a:rPr lang="tr-TR" sz="2400" dirty="0">
                  <a:solidFill>
                    <a:prstClr val="black"/>
                  </a:solidFill>
                  <a:latin typeface="Calibri"/>
                </a:rPr>
                <a:t>arbis.tubitak.gov.tr</a:t>
              </a:r>
              <a:r>
                <a:rPr lang="tr-TR" sz="2400" dirty="0">
                  <a:solidFill>
                    <a:srgbClr val="0070C0"/>
                  </a:solidFill>
                  <a:latin typeface="Calibri"/>
                </a:rPr>
                <a:t>)</a:t>
              </a:r>
              <a:endParaRPr lang="en-US" sz="2400" dirty="0">
                <a:solidFill>
                  <a:srgbClr val="1B1A1A"/>
                </a:solidFill>
                <a:latin typeface="Muli Regular"/>
              </a:endParaRPr>
            </a:p>
          </p:txBody>
        </p:sp>
        <p:sp>
          <p:nvSpPr>
            <p:cNvPr id="7" name="TextBox 7"/>
            <p:cNvSpPr txBox="1"/>
            <p:nvPr/>
          </p:nvSpPr>
          <p:spPr>
            <a:xfrm>
              <a:off x="0" y="3233900"/>
              <a:ext cx="8802599" cy="258181"/>
            </a:xfrm>
            <a:prstGeom prst="rect">
              <a:avLst/>
            </a:prstGeom>
          </p:spPr>
          <p:txBody>
            <a:bodyPr lIns="0" tIns="0" rIns="0" bIns="0" rtlCol="0" anchor="t">
              <a:spAutoFit/>
            </a:bodyPr>
            <a:lstStyle/>
            <a:p>
              <a:pPr defTabSz="609630">
                <a:lnSpc>
                  <a:spcPts val="2200"/>
                </a:lnSpc>
              </a:pPr>
              <a:endParaRPr lang="en-US" sz="2133" dirty="0">
                <a:solidFill>
                  <a:srgbClr val="1B1A1A"/>
                </a:solidFill>
                <a:latin typeface="Muli Bold"/>
              </a:endParaRPr>
            </a:p>
          </p:txBody>
        </p:sp>
      </p:grpSp>
      <p:pic>
        <p:nvPicPr>
          <p:cNvPr id="2050" name="Picture 2" descr="C:\Users\mehmet\Desktop\Adsız.png"/>
          <p:cNvPicPr>
            <a:picLocks noChangeAspect="1" noChangeArrowheads="1"/>
          </p:cNvPicPr>
          <p:nvPr/>
        </p:nvPicPr>
        <p:blipFill>
          <a:blip r:embed="rId4" cstate="print"/>
          <a:srcRect/>
          <a:stretch>
            <a:fillRect/>
          </a:stretch>
        </p:blipFill>
        <p:spPr bwMode="auto">
          <a:xfrm>
            <a:off x="7721600" y="0"/>
            <a:ext cx="44704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15488"/>
            <a:ext cx="12191999" cy="6858000"/>
          </a:xfrm>
          <a:prstGeom prst="rect">
            <a:avLst/>
          </a:prstGeom>
          <a:solidFill>
            <a:srgbClr val="CCED00"/>
          </a:solidFill>
        </p:spPr>
        <p:txBody>
          <a:bodyPr/>
          <a:lstStyle/>
          <a:p>
            <a:pPr defTabSz="609630"/>
            <a:endParaRPr lang="tr-TR" sz="1867" dirty="0">
              <a:solidFill>
                <a:prstClr val="black"/>
              </a:solidFill>
              <a:latin typeface="CIDFont+F1"/>
            </a:endParaRPr>
          </a:p>
          <a:p>
            <a:pPr defTabSz="609630"/>
            <a:endParaRPr lang="tr-TR" sz="1867" dirty="0">
              <a:solidFill>
                <a:prstClr val="black"/>
              </a:solidFill>
              <a:latin typeface="CIDFont+F1"/>
            </a:endParaRPr>
          </a:p>
          <a:p>
            <a:pPr algn="ctr" defTabSz="609630"/>
            <a:r>
              <a:rPr lang="tr-TR" sz="2800" b="1" dirty="0">
                <a:solidFill>
                  <a:srgbClr val="FF0000"/>
                </a:solidFill>
                <a:latin typeface="Calibri"/>
                <a:cs typeface="Calibri" panose="020F0502020204030204" pitchFamily="34" charset="0"/>
              </a:rPr>
              <a:t>2023 Yılında Programda Yapılan Güncellemeler</a:t>
            </a:r>
          </a:p>
          <a:p>
            <a:pPr defTabSz="609630"/>
            <a:endParaRPr lang="tr-TR" sz="2800" dirty="0">
              <a:solidFill>
                <a:prstClr val="black"/>
              </a:solidFill>
              <a:latin typeface="Calibri"/>
            </a:endParaRPr>
          </a:p>
          <a:p>
            <a:pPr marL="304815" indent="-304815" defTabSz="609630">
              <a:buFont typeface="Wingdings" panose="05000000000000000000" pitchFamily="2" charset="2"/>
              <a:buChar char="q"/>
            </a:pPr>
            <a:r>
              <a:rPr lang="tr-TR" sz="2400" dirty="0">
                <a:solidFill>
                  <a:prstClr val="black"/>
                </a:solidFill>
                <a:latin typeface="Calibri"/>
                <a:cs typeface="Calibri" panose="020F0502020204030204" pitchFamily="34" charset="0"/>
              </a:rPr>
              <a:t>Proje hazırlığında kullanılması planlanan veri toplama araçlarının (test, anket, görüşme formu, vb.) elektronik başvuru sistemine PDF formatında yüklenmesi gerekir. Veri toplama araçlarının uygulanabilmesine ilişkin İl/İlçe Milli Eğitim Müdürlüğü’nden alınmış izin belgesinin taratılarak sisteme yüklenmesi gerekir.</a:t>
            </a:r>
          </a:p>
          <a:p>
            <a:pPr defTabSz="609630"/>
            <a:endParaRPr lang="tr-TR" sz="2667" dirty="0">
              <a:solidFill>
                <a:prstClr val="black"/>
              </a:solidFill>
              <a:latin typeface="Calibri"/>
              <a:cs typeface="Calibri" panose="020F0502020204030204" pitchFamily="34" charset="0"/>
            </a:endParaRPr>
          </a:p>
          <a:p>
            <a:pPr marL="304815" indent="-304815" defTabSz="609630">
              <a:buFont typeface="Wingdings" panose="05000000000000000000" pitchFamily="2" charset="2"/>
              <a:buChar char="q"/>
            </a:pPr>
            <a:r>
              <a:rPr lang="tr-TR" sz="2400" dirty="0">
                <a:solidFill>
                  <a:prstClr val="black"/>
                </a:solidFill>
                <a:latin typeface="Calibri"/>
                <a:cs typeface="Calibri" panose="020F0502020204030204" pitchFamily="34" charset="0"/>
              </a:rPr>
              <a:t>Sergi değerlendirmelerinde projenin ön değerlendirmede aldığı puanın %30’u etkili olacaktır. Yarışmaya katılacak öğrenciler 20 yaşından gün almamış olmalıdır.</a:t>
            </a:r>
          </a:p>
          <a:p>
            <a:pPr defTabSz="609630"/>
            <a:endParaRPr lang="tr-TR" sz="2400" dirty="0">
              <a:solidFill>
                <a:prstClr val="black"/>
              </a:solidFill>
              <a:latin typeface="Calibri"/>
              <a:cs typeface="Calibri" panose="020F0502020204030204" pitchFamily="34" charset="0"/>
            </a:endParaRPr>
          </a:p>
          <a:p>
            <a:pPr marL="304815" indent="-304815" defTabSz="609630">
              <a:buFont typeface="Wingdings" panose="05000000000000000000" pitchFamily="2" charset="2"/>
              <a:buChar char="q"/>
            </a:pPr>
            <a:r>
              <a:rPr lang="tr-TR" sz="2400" dirty="0">
                <a:solidFill>
                  <a:prstClr val="black"/>
                </a:solidFill>
                <a:latin typeface="Calibri"/>
                <a:cs typeface="Calibri" panose="020F0502020204030204" pitchFamily="34" charset="0"/>
              </a:rPr>
              <a:t>Başvuru sistemine yüklenecek belgelerin dosya adı 25 karakteri geçmemeli, kişisel bilgiler içermemeli ve dosya uzantısı ‘.pdf’ şeklinde olmalıdır.</a:t>
            </a:r>
          </a:p>
        </p:txBody>
      </p:sp>
      <p:grpSp>
        <p:nvGrpSpPr>
          <p:cNvPr id="3" name="Group 3"/>
          <p:cNvGrpSpPr/>
          <p:nvPr/>
        </p:nvGrpSpPr>
        <p:grpSpPr>
          <a:xfrm>
            <a:off x="1016000" y="1549400"/>
            <a:ext cx="6604000" cy="6045200"/>
            <a:chOff x="-21904" y="66674"/>
            <a:chExt cx="13885095" cy="4815771"/>
          </a:xfrm>
        </p:grpSpPr>
        <p:sp>
          <p:nvSpPr>
            <p:cNvPr id="4" name="AutoShape 4"/>
            <p:cNvSpPr/>
            <p:nvPr/>
          </p:nvSpPr>
          <p:spPr>
            <a:xfrm>
              <a:off x="0" y="4869717"/>
              <a:ext cx="8802599" cy="12728"/>
            </a:xfrm>
            <a:prstGeom prst="rect">
              <a:avLst/>
            </a:prstGeom>
            <a:solidFill>
              <a:srgbClr val="1B1A1A"/>
            </a:solidFill>
          </p:spPr>
        </p:sp>
        <p:sp>
          <p:nvSpPr>
            <p:cNvPr id="5" name="TextBox 5"/>
            <p:cNvSpPr txBox="1"/>
            <p:nvPr/>
          </p:nvSpPr>
          <p:spPr>
            <a:xfrm>
              <a:off x="-2" y="66674"/>
              <a:ext cx="8802599" cy="448276"/>
            </a:xfrm>
            <a:prstGeom prst="rect">
              <a:avLst/>
            </a:prstGeom>
          </p:spPr>
          <p:txBody>
            <a:bodyPr lIns="0" tIns="0" rIns="0" bIns="0" rtlCol="0" anchor="t">
              <a:spAutoFit/>
            </a:bodyPr>
            <a:lstStyle/>
            <a:p>
              <a:pPr defTabSz="609630">
                <a:lnSpc>
                  <a:spcPts val="5134"/>
                </a:lnSpc>
              </a:pPr>
              <a:endParaRPr lang="en-US" sz="2133" dirty="0">
                <a:solidFill>
                  <a:srgbClr val="1B1A1A"/>
                </a:solidFill>
                <a:latin typeface="Muli Black Bold"/>
              </a:endParaRPr>
            </a:p>
          </p:txBody>
        </p:sp>
        <p:sp>
          <p:nvSpPr>
            <p:cNvPr id="6" name="TextBox 6"/>
            <p:cNvSpPr txBox="1"/>
            <p:nvPr/>
          </p:nvSpPr>
          <p:spPr>
            <a:xfrm>
              <a:off x="-21904" y="1889942"/>
              <a:ext cx="13885095" cy="228889"/>
            </a:xfrm>
            <a:prstGeom prst="rect">
              <a:avLst/>
            </a:prstGeom>
          </p:spPr>
          <p:txBody>
            <a:bodyPr wrap="square" lIns="0" tIns="0" rIns="0" bIns="0" rtlCol="0" anchor="t">
              <a:spAutoFit/>
            </a:bodyPr>
            <a:lstStyle/>
            <a:p>
              <a:pPr defTabSz="609630"/>
              <a:endParaRPr lang="en-US" sz="1867" dirty="0">
                <a:solidFill>
                  <a:srgbClr val="1B1A1A"/>
                </a:solidFill>
                <a:latin typeface="Muli Regular"/>
              </a:endParaRPr>
            </a:p>
          </p:txBody>
        </p:sp>
        <p:sp>
          <p:nvSpPr>
            <p:cNvPr id="7" name="TextBox 7"/>
            <p:cNvSpPr txBox="1"/>
            <p:nvPr/>
          </p:nvSpPr>
          <p:spPr>
            <a:xfrm>
              <a:off x="0" y="3233900"/>
              <a:ext cx="8802599" cy="224752"/>
            </a:xfrm>
            <a:prstGeom prst="rect">
              <a:avLst/>
            </a:prstGeom>
          </p:spPr>
          <p:txBody>
            <a:bodyPr lIns="0" tIns="0" rIns="0" bIns="0" rtlCol="0" anchor="t">
              <a:spAutoFit/>
            </a:bodyPr>
            <a:lstStyle/>
            <a:p>
              <a:pPr defTabSz="609630">
                <a:lnSpc>
                  <a:spcPts val="2200"/>
                </a:lnSpc>
              </a:pPr>
              <a:endParaRPr lang="en-US" sz="2133" dirty="0">
                <a:solidFill>
                  <a:srgbClr val="1B1A1A"/>
                </a:solidFill>
                <a:latin typeface="Muli Bold"/>
              </a:endParaRPr>
            </a:p>
          </p:txBody>
        </p:sp>
      </p:grpSp>
    </p:spTree>
    <p:extLst>
      <p:ext uri="{BB962C8B-B14F-4D97-AF65-F5344CB8AC3E}">
        <p14:creationId xmlns:p14="http://schemas.microsoft.com/office/powerpoint/2010/main" val="179928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grpSp>
        <p:nvGrpSpPr>
          <p:cNvPr id="2" name="Group 2"/>
          <p:cNvGrpSpPr/>
          <p:nvPr/>
        </p:nvGrpSpPr>
        <p:grpSpPr>
          <a:xfrm>
            <a:off x="4419598" y="1600200"/>
            <a:ext cx="7213601" cy="5762012"/>
            <a:chOff x="-672544" y="28575"/>
            <a:chExt cx="6829145" cy="6769570"/>
          </a:xfrm>
        </p:grpSpPr>
        <p:sp>
          <p:nvSpPr>
            <p:cNvPr id="3" name="AutoShape 3"/>
            <p:cNvSpPr/>
            <p:nvPr/>
          </p:nvSpPr>
          <p:spPr>
            <a:xfrm>
              <a:off x="0" y="1753234"/>
              <a:ext cx="6156601" cy="12700"/>
            </a:xfrm>
            <a:prstGeom prst="rect">
              <a:avLst/>
            </a:prstGeom>
            <a:solidFill>
              <a:srgbClr val="CCED00"/>
            </a:solidFill>
          </p:spPr>
        </p:sp>
        <p:sp>
          <p:nvSpPr>
            <p:cNvPr id="4" name="TextBox 4"/>
            <p:cNvSpPr txBox="1"/>
            <p:nvPr/>
          </p:nvSpPr>
          <p:spPr>
            <a:xfrm>
              <a:off x="-672544" y="1802483"/>
              <a:ext cx="6829145" cy="4995662"/>
            </a:xfrm>
            <a:prstGeom prst="rect">
              <a:avLst/>
            </a:prstGeom>
          </p:spPr>
          <p:txBody>
            <a:bodyPr wrap="square" lIns="0" tIns="0" rIns="0" bIns="0" rtlCol="0" anchor="t">
              <a:spAutoFit/>
            </a:bodyPr>
            <a:lstStyle/>
            <a:p>
              <a:pPr defTabSz="609630"/>
              <a:r>
                <a:rPr lang="tr-TR" sz="2000" u="sng" dirty="0">
                  <a:solidFill>
                    <a:prstClr val="white"/>
                  </a:solidFill>
                  <a:latin typeface="Calibri"/>
                </a:rPr>
                <a:t>Başvuruda ;</a:t>
              </a:r>
            </a:p>
            <a:p>
              <a:pPr defTabSz="609630"/>
              <a:r>
                <a:rPr lang="en-US" sz="1867" dirty="0">
                  <a:solidFill>
                    <a:prstClr val="white"/>
                  </a:solidFill>
                  <a:latin typeface="Calibri"/>
                </a:rPr>
                <a:t>   -</a:t>
              </a:r>
              <a:r>
                <a:rPr lang="tr-TR" sz="2000" dirty="0">
                  <a:solidFill>
                    <a:prstClr val="white"/>
                  </a:solidFill>
                  <a:latin typeface="Calibri"/>
                </a:rPr>
                <a:t>Proje çalışması, programın web sayfasında bulunan şablon kullanılarak hazırlanır ve</a:t>
              </a:r>
              <a:r>
                <a:rPr lang="en-US" sz="2000" dirty="0">
                  <a:solidFill>
                    <a:prstClr val="white"/>
                  </a:solidFill>
                  <a:latin typeface="Calibri"/>
                </a:rPr>
                <a:t> </a:t>
              </a:r>
              <a:r>
                <a:rPr lang="tr-TR" sz="2000" dirty="0">
                  <a:solidFill>
                    <a:prstClr val="white"/>
                  </a:solidFill>
                  <a:latin typeface="Calibri"/>
                </a:rPr>
                <a:t>tek bir dosya halinde PDF formatında sisteme yüklenir. </a:t>
              </a:r>
              <a:endParaRPr lang="en-US" sz="2000" dirty="0">
                <a:solidFill>
                  <a:prstClr val="white"/>
                </a:solidFill>
                <a:latin typeface="Calibri"/>
              </a:endParaRPr>
            </a:p>
            <a:p>
              <a:pPr defTabSz="609630"/>
              <a:r>
                <a:rPr lang="en-US" sz="2000" dirty="0">
                  <a:solidFill>
                    <a:prstClr val="white"/>
                  </a:solidFill>
                  <a:latin typeface="Calibri"/>
                </a:rPr>
                <a:t>   -</a:t>
              </a:r>
              <a:r>
                <a:rPr lang="en-US" sz="2000" dirty="0" err="1">
                  <a:solidFill>
                    <a:prstClr val="white"/>
                  </a:solidFill>
                  <a:latin typeface="Calibri"/>
                </a:rPr>
                <a:t>Proje</a:t>
              </a:r>
              <a:r>
                <a:rPr lang="en-US" sz="2000" dirty="0">
                  <a:solidFill>
                    <a:prstClr val="white"/>
                  </a:solidFill>
                  <a:latin typeface="Calibri"/>
                </a:rPr>
                <a:t> </a:t>
              </a:r>
              <a:r>
                <a:rPr lang="en-US" sz="2000" dirty="0" err="1">
                  <a:solidFill>
                    <a:prstClr val="white"/>
                  </a:solidFill>
                  <a:latin typeface="Calibri"/>
                </a:rPr>
                <a:t>özeti</a:t>
              </a:r>
              <a:r>
                <a:rPr lang="en-US" sz="2000" dirty="0">
                  <a:solidFill>
                    <a:prstClr val="white"/>
                  </a:solidFill>
                  <a:latin typeface="Calibri"/>
                </a:rPr>
                <a:t> </a:t>
              </a:r>
              <a:r>
                <a:rPr lang="en-US" sz="2000" dirty="0" err="1">
                  <a:solidFill>
                    <a:prstClr val="white"/>
                  </a:solidFill>
                  <a:latin typeface="Calibri"/>
                </a:rPr>
                <a:t>en</a:t>
              </a:r>
              <a:r>
                <a:rPr lang="en-US" sz="2000" dirty="0">
                  <a:solidFill>
                    <a:prstClr val="white"/>
                  </a:solidFill>
                  <a:latin typeface="Calibri"/>
                </a:rPr>
                <a:t> </a:t>
              </a:r>
              <a:r>
                <a:rPr lang="en-US" sz="2000" dirty="0" err="1">
                  <a:solidFill>
                    <a:prstClr val="white"/>
                  </a:solidFill>
                  <a:latin typeface="Calibri"/>
                </a:rPr>
                <a:t>az</a:t>
              </a:r>
              <a:r>
                <a:rPr lang="en-US" sz="2000" dirty="0">
                  <a:solidFill>
                    <a:prstClr val="white"/>
                  </a:solidFill>
                  <a:latin typeface="Calibri"/>
                </a:rPr>
                <a:t> 150, </a:t>
              </a:r>
              <a:r>
                <a:rPr lang="en-US" sz="2000" dirty="0" err="1">
                  <a:solidFill>
                    <a:prstClr val="white"/>
                  </a:solidFill>
                  <a:latin typeface="Calibri"/>
                </a:rPr>
                <a:t>en</a:t>
              </a:r>
              <a:r>
                <a:rPr lang="en-US" sz="2000" dirty="0">
                  <a:solidFill>
                    <a:prstClr val="white"/>
                  </a:solidFill>
                  <a:latin typeface="Calibri"/>
                </a:rPr>
                <a:t> </a:t>
              </a:r>
              <a:r>
                <a:rPr lang="en-US" sz="2000" dirty="0" err="1">
                  <a:solidFill>
                    <a:prstClr val="white"/>
                  </a:solidFill>
                  <a:latin typeface="Calibri"/>
                </a:rPr>
                <a:t>fazla</a:t>
              </a:r>
              <a:r>
                <a:rPr lang="en-US" sz="2000" dirty="0">
                  <a:solidFill>
                    <a:prstClr val="white"/>
                  </a:solidFill>
                  <a:latin typeface="Calibri"/>
                </a:rPr>
                <a:t> 250 </a:t>
              </a:r>
              <a:r>
                <a:rPr lang="en-US" sz="2000" dirty="0" err="1">
                  <a:solidFill>
                    <a:prstClr val="white"/>
                  </a:solidFill>
                  <a:latin typeface="Calibri"/>
                </a:rPr>
                <a:t>kelime</a:t>
              </a:r>
              <a:r>
                <a:rPr lang="en-US" sz="2000" dirty="0">
                  <a:solidFill>
                    <a:prstClr val="white"/>
                  </a:solidFill>
                  <a:latin typeface="Calibri"/>
                </a:rPr>
                <a:t>, </a:t>
              </a:r>
              <a:r>
                <a:rPr lang="en-US" sz="2000" dirty="0" err="1">
                  <a:solidFill>
                    <a:prstClr val="white"/>
                  </a:solidFill>
                  <a:latin typeface="Calibri"/>
                </a:rPr>
                <a:t>proje</a:t>
              </a:r>
              <a:r>
                <a:rPr lang="en-US" sz="2000" dirty="0">
                  <a:solidFill>
                    <a:prstClr val="white"/>
                  </a:solidFill>
                  <a:latin typeface="Calibri"/>
                </a:rPr>
                <a:t> </a:t>
              </a:r>
              <a:r>
                <a:rPr lang="en-US" sz="2000" dirty="0" err="1">
                  <a:solidFill>
                    <a:prstClr val="white"/>
                  </a:solidFill>
                  <a:latin typeface="Calibri"/>
                </a:rPr>
                <a:t>raporu</a:t>
              </a:r>
              <a:r>
                <a:rPr lang="en-US" sz="2000" dirty="0">
                  <a:solidFill>
                    <a:prstClr val="white"/>
                  </a:solidFill>
                  <a:latin typeface="Calibri"/>
                </a:rPr>
                <a:t> </a:t>
              </a:r>
              <a:r>
                <a:rPr lang="en-US" sz="2000" dirty="0" err="1">
                  <a:solidFill>
                    <a:prstClr val="white"/>
                  </a:solidFill>
                  <a:latin typeface="Calibri"/>
                </a:rPr>
                <a:t>en</a:t>
              </a:r>
              <a:r>
                <a:rPr lang="en-US" sz="2000" dirty="0">
                  <a:solidFill>
                    <a:prstClr val="white"/>
                  </a:solidFill>
                  <a:latin typeface="Calibri"/>
                </a:rPr>
                <a:t> </a:t>
              </a:r>
              <a:r>
                <a:rPr lang="en-US" sz="2000" dirty="0" err="1">
                  <a:solidFill>
                    <a:prstClr val="white"/>
                  </a:solidFill>
                  <a:latin typeface="Calibri"/>
                </a:rPr>
                <a:t>az</a:t>
              </a:r>
              <a:r>
                <a:rPr lang="en-US" sz="2000" dirty="0">
                  <a:solidFill>
                    <a:prstClr val="white"/>
                  </a:solidFill>
                  <a:latin typeface="Calibri"/>
                </a:rPr>
                <a:t> 2, </a:t>
              </a:r>
              <a:r>
                <a:rPr lang="en-US" sz="2000" dirty="0" err="1">
                  <a:solidFill>
                    <a:prstClr val="white"/>
                  </a:solidFill>
                  <a:latin typeface="Calibri"/>
                </a:rPr>
                <a:t>en</a:t>
              </a:r>
              <a:r>
                <a:rPr lang="en-US" sz="2000" dirty="0">
                  <a:solidFill>
                    <a:prstClr val="white"/>
                  </a:solidFill>
                  <a:latin typeface="Calibri"/>
                </a:rPr>
                <a:t> </a:t>
              </a:r>
              <a:r>
                <a:rPr lang="en-US" sz="2000" dirty="0" err="1">
                  <a:solidFill>
                    <a:prstClr val="white"/>
                  </a:solidFill>
                  <a:latin typeface="Calibri"/>
                </a:rPr>
                <a:t>fazla</a:t>
              </a:r>
              <a:r>
                <a:rPr lang="en-US" sz="2000" dirty="0">
                  <a:solidFill>
                    <a:prstClr val="white"/>
                  </a:solidFill>
                  <a:latin typeface="Calibri"/>
                </a:rPr>
                <a:t> 20 </a:t>
              </a:r>
              <a:r>
                <a:rPr lang="en-US" sz="2000" dirty="0" err="1">
                  <a:solidFill>
                    <a:prstClr val="white"/>
                  </a:solidFill>
                  <a:latin typeface="Calibri"/>
                </a:rPr>
                <a:t>sayfa</a:t>
              </a:r>
              <a:r>
                <a:rPr lang="en-US" sz="2000" dirty="0">
                  <a:solidFill>
                    <a:prstClr val="white"/>
                  </a:solidFill>
                  <a:latin typeface="Calibri"/>
                </a:rPr>
                <a:t> </a:t>
              </a:r>
              <a:r>
                <a:rPr lang="en-US" sz="2000" dirty="0" err="1">
                  <a:solidFill>
                    <a:prstClr val="white"/>
                  </a:solidFill>
                  <a:latin typeface="Calibri"/>
                </a:rPr>
                <a:t>olmalıdır</a:t>
              </a:r>
              <a:r>
                <a:rPr lang="en-US" sz="2000" dirty="0">
                  <a:solidFill>
                    <a:prstClr val="white"/>
                  </a:solidFill>
                  <a:latin typeface="Calibri"/>
                </a:rPr>
                <a:t>. </a:t>
              </a:r>
            </a:p>
            <a:p>
              <a:pPr defTabSz="609630"/>
              <a:r>
                <a:rPr lang="en-US" sz="2000" dirty="0">
                  <a:solidFill>
                    <a:prstClr val="white"/>
                  </a:solidFill>
                  <a:latin typeface="Calibri"/>
                </a:rPr>
                <a:t>   -</a:t>
              </a:r>
              <a:r>
                <a:rPr lang="en-US" sz="2000" dirty="0" err="1">
                  <a:solidFill>
                    <a:prstClr val="white"/>
                  </a:solidFill>
                  <a:latin typeface="Calibri"/>
                </a:rPr>
                <a:t>Proje</a:t>
              </a:r>
              <a:r>
                <a:rPr lang="en-US" sz="2000" dirty="0">
                  <a:solidFill>
                    <a:prstClr val="white"/>
                  </a:solidFill>
                  <a:latin typeface="Calibri"/>
                </a:rPr>
                <a:t> </a:t>
              </a:r>
              <a:r>
                <a:rPr lang="en-US" sz="2000" dirty="0" err="1">
                  <a:solidFill>
                    <a:prstClr val="white"/>
                  </a:solidFill>
                  <a:latin typeface="Calibri"/>
                </a:rPr>
                <a:t>raporu</a:t>
              </a:r>
              <a:r>
                <a:rPr lang="en-US" sz="2000" dirty="0">
                  <a:solidFill>
                    <a:prstClr val="white"/>
                  </a:solidFill>
                  <a:latin typeface="Calibri"/>
                </a:rPr>
                <a:t> </a:t>
              </a:r>
              <a:r>
                <a:rPr lang="en-US" sz="2000" dirty="0" err="1">
                  <a:solidFill>
                    <a:prstClr val="white"/>
                  </a:solidFill>
                  <a:latin typeface="Calibri"/>
                </a:rPr>
                <a:t>dışında</a:t>
              </a:r>
              <a:r>
                <a:rPr lang="en-US" sz="2000" dirty="0">
                  <a:solidFill>
                    <a:prstClr val="white"/>
                  </a:solidFill>
                  <a:latin typeface="Calibri"/>
                </a:rPr>
                <a:t> </a:t>
              </a:r>
              <a:r>
                <a:rPr lang="en-US" sz="2000" dirty="0" err="1">
                  <a:solidFill>
                    <a:prstClr val="white"/>
                  </a:solidFill>
                  <a:latin typeface="Calibri"/>
                </a:rPr>
                <a:t>kalan</a:t>
              </a:r>
              <a:r>
                <a:rPr lang="en-US" sz="2000" dirty="0">
                  <a:solidFill>
                    <a:prstClr val="white"/>
                  </a:solidFill>
                  <a:latin typeface="Calibri"/>
                </a:rPr>
                <a:t> </a:t>
              </a:r>
              <a:r>
                <a:rPr lang="en-US" sz="2000" dirty="0" err="1">
                  <a:solidFill>
                    <a:prstClr val="white"/>
                  </a:solidFill>
                  <a:latin typeface="Calibri"/>
                </a:rPr>
                <a:t>belgeler</a:t>
              </a:r>
              <a:r>
                <a:rPr lang="en-US" sz="2000" dirty="0">
                  <a:solidFill>
                    <a:prstClr val="white"/>
                  </a:solidFill>
                  <a:latin typeface="Calibri"/>
                </a:rPr>
                <a:t> (</a:t>
              </a:r>
              <a:r>
                <a:rPr lang="en-US" sz="2000" dirty="0" err="1">
                  <a:solidFill>
                    <a:prstClr val="white"/>
                  </a:solidFill>
                  <a:latin typeface="Calibri"/>
                </a:rPr>
                <a:t>bilimsel</a:t>
              </a:r>
              <a:r>
                <a:rPr lang="en-US" sz="2000" dirty="0">
                  <a:solidFill>
                    <a:prstClr val="white"/>
                  </a:solidFill>
                  <a:latin typeface="Calibri"/>
                </a:rPr>
                <a:t> </a:t>
              </a:r>
              <a:r>
                <a:rPr lang="en-US" sz="2000" dirty="0" err="1">
                  <a:solidFill>
                    <a:prstClr val="white"/>
                  </a:solidFill>
                  <a:latin typeface="Calibri"/>
                </a:rPr>
                <a:t>etik</a:t>
              </a:r>
              <a:r>
                <a:rPr lang="en-US" sz="2000" dirty="0">
                  <a:solidFill>
                    <a:prstClr val="white"/>
                  </a:solidFill>
                  <a:latin typeface="Calibri"/>
                </a:rPr>
                <a:t> </a:t>
              </a:r>
              <a:r>
                <a:rPr lang="en-US" sz="2000" dirty="0" err="1">
                  <a:solidFill>
                    <a:prstClr val="white"/>
                  </a:solidFill>
                  <a:latin typeface="Calibri"/>
                </a:rPr>
                <a:t>formu</a:t>
              </a:r>
              <a:r>
                <a:rPr lang="en-US" sz="2000" dirty="0">
                  <a:solidFill>
                    <a:prstClr val="white"/>
                  </a:solidFill>
                  <a:latin typeface="Calibri"/>
                </a:rPr>
                <a:t>, </a:t>
              </a:r>
              <a:r>
                <a:rPr lang="en-US" sz="2000" dirty="0" err="1">
                  <a:solidFill>
                    <a:prstClr val="white"/>
                  </a:solidFill>
                  <a:latin typeface="Calibri"/>
                </a:rPr>
                <a:t>izin</a:t>
              </a:r>
              <a:r>
                <a:rPr lang="en-US" sz="2000" dirty="0">
                  <a:solidFill>
                    <a:prstClr val="white"/>
                  </a:solidFill>
                  <a:latin typeface="Calibri"/>
                </a:rPr>
                <a:t> </a:t>
              </a:r>
              <a:r>
                <a:rPr lang="en-US" sz="2000" dirty="0" err="1">
                  <a:solidFill>
                    <a:prstClr val="white"/>
                  </a:solidFill>
                  <a:latin typeface="Calibri"/>
                </a:rPr>
                <a:t>belgeleri</a:t>
              </a:r>
              <a:r>
                <a:rPr lang="en-US" sz="2000" dirty="0">
                  <a:solidFill>
                    <a:prstClr val="white"/>
                  </a:solidFill>
                  <a:latin typeface="Calibri"/>
                </a:rPr>
                <a:t>, </a:t>
              </a:r>
              <a:r>
                <a:rPr lang="en-US" sz="2000" dirty="0" err="1">
                  <a:solidFill>
                    <a:prstClr val="white"/>
                  </a:solidFill>
                  <a:latin typeface="Calibri"/>
                </a:rPr>
                <a:t>fotoğraf</a:t>
              </a:r>
              <a:r>
                <a:rPr lang="en-US" sz="2000" dirty="0">
                  <a:solidFill>
                    <a:prstClr val="white"/>
                  </a:solidFill>
                  <a:latin typeface="Calibri"/>
                </a:rPr>
                <a:t>, </a:t>
              </a:r>
              <a:r>
                <a:rPr lang="en-US" sz="2000" dirty="0" err="1">
                  <a:solidFill>
                    <a:prstClr val="white"/>
                  </a:solidFill>
                  <a:latin typeface="Calibri"/>
                </a:rPr>
                <a:t>anket</a:t>
              </a:r>
              <a:r>
                <a:rPr lang="en-US" sz="2000" dirty="0">
                  <a:solidFill>
                    <a:prstClr val="white"/>
                  </a:solidFill>
                  <a:latin typeface="Calibri"/>
                </a:rPr>
                <a:t> vb.) </a:t>
              </a:r>
              <a:r>
                <a:rPr lang="en-US" sz="2000" dirty="0" err="1">
                  <a:solidFill>
                    <a:prstClr val="white"/>
                  </a:solidFill>
                  <a:latin typeface="Calibri"/>
                </a:rPr>
                <a:t>sistemde</a:t>
              </a:r>
              <a:r>
                <a:rPr lang="en-US" sz="2000" dirty="0">
                  <a:solidFill>
                    <a:prstClr val="white"/>
                  </a:solidFill>
                  <a:latin typeface="Calibri"/>
                </a:rPr>
                <a:t> EK BELGELER </a:t>
              </a:r>
              <a:r>
                <a:rPr lang="en-US" sz="2000" dirty="0" err="1">
                  <a:solidFill>
                    <a:prstClr val="white"/>
                  </a:solidFill>
                  <a:latin typeface="Calibri"/>
                </a:rPr>
                <a:t>kısmına</a:t>
              </a:r>
              <a:r>
                <a:rPr lang="en-US" sz="2000" dirty="0">
                  <a:solidFill>
                    <a:prstClr val="white"/>
                  </a:solidFill>
                  <a:latin typeface="Calibri"/>
                </a:rPr>
                <a:t> </a:t>
              </a:r>
              <a:r>
                <a:rPr lang="en-US" sz="2000" dirty="0" err="1">
                  <a:solidFill>
                    <a:prstClr val="white"/>
                  </a:solidFill>
                  <a:latin typeface="Calibri"/>
                </a:rPr>
                <a:t>yüklenir</a:t>
              </a:r>
              <a:r>
                <a:rPr lang="en-US" sz="2000" dirty="0">
                  <a:solidFill>
                    <a:prstClr val="white"/>
                  </a:solidFill>
                  <a:latin typeface="Calibri"/>
                </a:rPr>
                <a:t>. </a:t>
              </a:r>
              <a:endParaRPr lang="tr-TR" sz="2000" dirty="0">
                <a:solidFill>
                  <a:prstClr val="white"/>
                </a:solidFill>
                <a:latin typeface="Calibri"/>
              </a:endParaRPr>
            </a:p>
            <a:p>
              <a:pPr defTabSz="609630"/>
              <a:r>
                <a:rPr lang="tr-TR" sz="2000" dirty="0">
                  <a:solidFill>
                    <a:prstClr val="white"/>
                  </a:solidFill>
                  <a:latin typeface="Calibri"/>
                </a:rPr>
                <a:t>   - Projeye ait video kaydı sisteme eklenebilir. Video eklenmesi zorunlu değildir. Videonun boyutu 10 MB’ı geçmemeli ve FLV formatında olmalıdır. </a:t>
              </a:r>
              <a:endParaRPr lang="en-US" sz="2000" dirty="0">
                <a:solidFill>
                  <a:prstClr val="white"/>
                </a:solidFill>
                <a:latin typeface="Calibri"/>
              </a:endParaRPr>
            </a:p>
            <a:p>
              <a:pPr defTabSz="609630"/>
              <a:endParaRPr lang="en-US" sz="2000" dirty="0">
                <a:solidFill>
                  <a:prstClr val="white"/>
                </a:solidFill>
                <a:latin typeface="Calibri"/>
              </a:endParaRPr>
            </a:p>
            <a:p>
              <a:pPr defTabSz="609630"/>
              <a:endParaRPr lang="tr-TR" sz="1867" dirty="0">
                <a:solidFill>
                  <a:prstClr val="white"/>
                </a:solidFill>
                <a:latin typeface="Calibri"/>
              </a:endParaRPr>
            </a:p>
            <a:p>
              <a:pPr defTabSz="609630">
                <a:lnSpc>
                  <a:spcPts val="1800"/>
                </a:lnSpc>
              </a:pPr>
              <a:endParaRPr lang="en-US" sz="1200" dirty="0">
                <a:solidFill>
                  <a:srgbClr val="FFFFFF"/>
                </a:solidFill>
                <a:latin typeface="Muli Regular"/>
              </a:endParaRPr>
            </a:p>
          </p:txBody>
        </p:sp>
        <p:sp>
          <p:nvSpPr>
            <p:cNvPr id="5" name="TextBox 5"/>
            <p:cNvSpPr txBox="1"/>
            <p:nvPr/>
          </p:nvSpPr>
          <p:spPr>
            <a:xfrm>
              <a:off x="0" y="28575"/>
              <a:ext cx="6156601" cy="331463"/>
            </a:xfrm>
            <a:prstGeom prst="rect">
              <a:avLst/>
            </a:prstGeom>
          </p:spPr>
          <p:txBody>
            <a:bodyPr lIns="0" tIns="0" rIns="0" bIns="0" rtlCol="0" anchor="t">
              <a:spAutoFit/>
            </a:bodyPr>
            <a:lstStyle/>
            <a:p>
              <a:pPr defTabSz="609630">
                <a:lnSpc>
                  <a:spcPts val="2200"/>
                </a:lnSpc>
              </a:pPr>
              <a:endParaRPr lang="en-US" sz="2000" dirty="0">
                <a:solidFill>
                  <a:srgbClr val="FFFFFF"/>
                </a:solidFill>
                <a:latin typeface="Muli Bold"/>
              </a:endParaRPr>
            </a:p>
          </p:txBody>
        </p:sp>
      </p:grpSp>
      <p:sp>
        <p:nvSpPr>
          <p:cNvPr id="10" name="TextBox 10"/>
          <p:cNvSpPr txBox="1"/>
          <p:nvPr/>
        </p:nvSpPr>
        <p:spPr>
          <a:xfrm>
            <a:off x="685800" y="730250"/>
            <a:ext cx="5410200" cy="612412"/>
          </a:xfrm>
          <a:prstGeom prst="rect">
            <a:avLst/>
          </a:prstGeom>
        </p:spPr>
        <p:txBody>
          <a:bodyPr lIns="0" tIns="0" rIns="0" bIns="0" rtlCol="0" anchor="t">
            <a:spAutoFit/>
          </a:bodyPr>
          <a:lstStyle/>
          <a:p>
            <a:pPr defTabSz="609630">
              <a:lnSpc>
                <a:spcPts val="5134"/>
              </a:lnSpc>
            </a:pPr>
            <a:r>
              <a:rPr lang="tr-TR" sz="3600" dirty="0">
                <a:solidFill>
                  <a:srgbClr val="FFFFFF"/>
                </a:solidFill>
                <a:latin typeface="Muli Black Bold"/>
              </a:rPr>
              <a:t>Başvuruda Neler Yapılır?</a:t>
            </a:r>
            <a:endParaRPr lang="en-US" sz="3600" dirty="0">
              <a:solidFill>
                <a:srgbClr val="FFFFFF"/>
              </a:solidFill>
              <a:latin typeface="Muli Black Bold"/>
            </a:endParaRPr>
          </a:p>
        </p:txBody>
      </p:sp>
      <p:sp>
        <p:nvSpPr>
          <p:cNvPr id="13" name="Dikdörtgen 12"/>
          <p:cNvSpPr/>
          <p:nvPr/>
        </p:nvSpPr>
        <p:spPr>
          <a:xfrm>
            <a:off x="4419598" y="1180737"/>
            <a:ext cx="7213601" cy="1918539"/>
          </a:xfrm>
          <a:prstGeom prst="rect">
            <a:avLst/>
          </a:prstGeom>
        </p:spPr>
        <p:txBody>
          <a:bodyPr wrap="square">
            <a:spAutoFit/>
          </a:bodyPr>
          <a:lstStyle/>
          <a:p>
            <a:pPr defTabSz="609630"/>
            <a:endParaRPr lang="tr-TR" sz="1867" dirty="0">
              <a:solidFill>
                <a:prstClr val="white"/>
              </a:solidFill>
              <a:latin typeface="Calibri"/>
            </a:endParaRPr>
          </a:p>
          <a:p>
            <a:pPr defTabSz="609630"/>
            <a:r>
              <a:rPr lang="tr-TR" sz="1867" dirty="0">
                <a:solidFill>
                  <a:prstClr val="white"/>
                </a:solidFill>
                <a:latin typeface="Calibri"/>
              </a:rPr>
              <a:t>*</a:t>
            </a:r>
            <a:r>
              <a:rPr lang="tr-TR" sz="2000" dirty="0">
                <a:solidFill>
                  <a:prstClr val="white"/>
                </a:solidFill>
                <a:latin typeface="Calibri"/>
              </a:rPr>
              <a:t>Birden fazla öğrenci tarafından hazırlanan projelerde başvuru sistemine bir öğrenci giriş yapar ve diğer öğrenci/öğrenciler ile varsa danışman bilgilerini kendi bilgileriyle</a:t>
            </a:r>
            <a:r>
              <a:rPr lang="en-US" sz="2000" dirty="0">
                <a:solidFill>
                  <a:prstClr val="white"/>
                </a:solidFill>
                <a:latin typeface="Calibri"/>
              </a:rPr>
              <a:t> </a:t>
            </a:r>
            <a:r>
              <a:rPr lang="tr-TR" sz="2000" dirty="0">
                <a:solidFill>
                  <a:prstClr val="white"/>
                </a:solidFill>
                <a:latin typeface="Calibri"/>
              </a:rPr>
              <a:t>birlikte sisteme ekler. </a:t>
            </a:r>
          </a:p>
          <a:p>
            <a:pPr defTabSz="609630"/>
            <a:r>
              <a:rPr lang="tr-TR" sz="2000" dirty="0">
                <a:solidFill>
                  <a:prstClr val="white"/>
                </a:solidFill>
                <a:latin typeface="Calibri"/>
              </a:rPr>
              <a:t>*Öğrenci/öğrencilerin son altı ay içinde çekilmiş vesikalık fotoğrafları sisteme yüklenir.</a:t>
            </a:r>
          </a:p>
        </p:txBody>
      </p:sp>
      <p:pic>
        <p:nvPicPr>
          <p:cNvPr id="12" name="Resim 11">
            <a:extLst>
              <a:ext uri="{FF2B5EF4-FFF2-40B4-BE49-F238E27FC236}">
                <a16:creationId xmlns:a16="http://schemas.microsoft.com/office/drawing/2014/main" id="{10479F7B-552E-4EB2-ABD6-F0485FA63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 y="2362201"/>
            <a:ext cx="3098800" cy="2336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875249" y="2714592"/>
            <a:ext cx="9945151" cy="474489"/>
          </a:xfrm>
          <a:prstGeom prst="rect">
            <a:avLst/>
          </a:prstGeom>
        </p:spPr>
        <p:txBody>
          <a:bodyPr wrap="square" lIns="0" tIns="0" rIns="0" bIns="0" rtlCol="0" anchor="t">
            <a:spAutoFit/>
          </a:bodyPr>
          <a:lstStyle/>
          <a:p>
            <a:pPr defTabSz="609630">
              <a:lnSpc>
                <a:spcPts val="3667"/>
              </a:lnSpc>
            </a:pPr>
            <a:r>
              <a:rPr lang="tr-TR" sz="3334" dirty="0">
                <a:solidFill>
                  <a:srgbClr val="1B1A1A"/>
                </a:solidFill>
                <a:latin typeface="Muli Bold"/>
              </a:rPr>
              <a:t> </a:t>
            </a:r>
            <a:endParaRPr lang="en-US" sz="3334" dirty="0">
              <a:solidFill>
                <a:srgbClr val="1B1A1A"/>
              </a:solidFill>
              <a:latin typeface="Muli Bold"/>
            </a:endParaRPr>
          </a:p>
        </p:txBody>
      </p:sp>
      <p:sp>
        <p:nvSpPr>
          <p:cNvPr id="18" name="Dikdörtgen 17"/>
          <p:cNvSpPr/>
          <p:nvPr/>
        </p:nvSpPr>
        <p:spPr>
          <a:xfrm>
            <a:off x="558800" y="1737299"/>
            <a:ext cx="5080000" cy="4893647"/>
          </a:xfrm>
          <a:prstGeom prst="rect">
            <a:avLst/>
          </a:prstGeom>
        </p:spPr>
        <p:txBody>
          <a:bodyPr wrap="square">
            <a:spAutoFit/>
          </a:bodyPr>
          <a:lstStyle/>
          <a:p>
            <a:pPr defTabSz="609630"/>
            <a:endParaRPr lang="en-US" sz="2400" dirty="0">
              <a:solidFill>
                <a:prstClr val="black"/>
              </a:solidFill>
              <a:latin typeface="Calibri"/>
            </a:endParaRPr>
          </a:p>
          <a:p>
            <a:pPr defTabSz="609630"/>
            <a:r>
              <a:rPr lang="tr-TR" sz="2400" dirty="0">
                <a:solidFill>
                  <a:prstClr val="black"/>
                </a:solidFill>
                <a:latin typeface="Calibri"/>
              </a:rPr>
              <a:t>Lise öğrenimine devam etmekte olan öğrencilerin iklim değişikliği hakkında farkındalıklarını artırmak, ülkemizdeki doğal kaynakların sürdürülebilir şekilde kullanılması konusunda çalışmalar yapmaya teşvik etmek, bu konu hakkında toplum bilincini oluşturmak ve iklim değişikliğinin olumsuz etkilerine yönelik çözümler üretmelerini sağlamak</a:t>
            </a:r>
            <a:r>
              <a:rPr lang="en-US" sz="2400" dirty="0">
                <a:solidFill>
                  <a:prstClr val="black"/>
                </a:solidFill>
                <a:latin typeface="Calibri"/>
              </a:rPr>
              <a:t> </a:t>
            </a:r>
            <a:r>
              <a:rPr lang="en-US" sz="2400" dirty="0" err="1">
                <a:solidFill>
                  <a:prstClr val="black"/>
                </a:solidFill>
                <a:latin typeface="Calibri"/>
              </a:rPr>
              <a:t>amacıyla</a:t>
            </a:r>
            <a:r>
              <a:rPr lang="tr-TR" sz="2400" dirty="0">
                <a:solidFill>
                  <a:prstClr val="black"/>
                </a:solidFill>
                <a:latin typeface="Calibri"/>
              </a:rPr>
              <a:t> düzenlenen yarışmada;</a:t>
            </a:r>
          </a:p>
          <a:p>
            <a:pPr defTabSz="609630"/>
            <a:endParaRPr lang="en-US" sz="2400" dirty="0">
              <a:solidFill>
                <a:prstClr val="black"/>
              </a:solidFill>
              <a:latin typeface="Calibri"/>
            </a:endParaRPr>
          </a:p>
        </p:txBody>
      </p:sp>
      <p:grpSp>
        <p:nvGrpSpPr>
          <p:cNvPr id="19" name="Group 3"/>
          <p:cNvGrpSpPr/>
          <p:nvPr/>
        </p:nvGrpSpPr>
        <p:grpSpPr>
          <a:xfrm>
            <a:off x="0" y="697957"/>
            <a:ext cx="5638800" cy="953043"/>
            <a:chOff x="0" y="0"/>
            <a:chExt cx="5663046" cy="1040880"/>
          </a:xfrm>
        </p:grpSpPr>
        <p:sp>
          <p:nvSpPr>
            <p:cNvPr id="20" name="AutoShape 4"/>
            <p:cNvSpPr/>
            <p:nvPr/>
          </p:nvSpPr>
          <p:spPr>
            <a:xfrm>
              <a:off x="0" y="0"/>
              <a:ext cx="5663046" cy="1040880"/>
            </a:xfrm>
            <a:prstGeom prst="rect">
              <a:avLst/>
            </a:prstGeom>
            <a:solidFill>
              <a:srgbClr val="CCED00"/>
            </a:solidFill>
          </p:spPr>
        </p:sp>
        <p:sp>
          <p:nvSpPr>
            <p:cNvPr id="21" name="TextBox 5"/>
            <p:cNvSpPr txBox="1"/>
            <p:nvPr/>
          </p:nvSpPr>
          <p:spPr>
            <a:xfrm>
              <a:off x="414904" y="402716"/>
              <a:ext cx="4863051" cy="329701"/>
            </a:xfrm>
            <a:prstGeom prst="rect">
              <a:avLst/>
            </a:prstGeom>
          </p:spPr>
          <p:txBody>
            <a:bodyPr wrap="square" lIns="0" tIns="0" rIns="0" bIns="0" rtlCol="0" anchor="t">
              <a:spAutoFit/>
            </a:bodyPr>
            <a:lstStyle/>
            <a:p>
              <a:pPr defTabSz="609630">
                <a:lnSpc>
                  <a:spcPts val="2200"/>
                </a:lnSpc>
              </a:pPr>
              <a:r>
                <a:rPr lang="tr-TR" sz="2667" b="1" dirty="0">
                  <a:solidFill>
                    <a:srgbClr val="1B1A1A"/>
                  </a:solidFill>
                  <a:latin typeface="Calibri"/>
                </a:rPr>
                <a:t>Yarışma Kategorileri</a:t>
              </a:r>
              <a:endParaRPr lang="en-US" sz="2667" b="1" dirty="0">
                <a:solidFill>
                  <a:srgbClr val="1B1A1A"/>
                </a:solidFill>
                <a:latin typeface="Calibri"/>
              </a:endParaRPr>
            </a:p>
          </p:txBody>
        </p:sp>
      </p:grpSp>
      <p:sp>
        <p:nvSpPr>
          <p:cNvPr id="13" name="Metin kutusu 12">
            <a:extLst>
              <a:ext uri="{FF2B5EF4-FFF2-40B4-BE49-F238E27FC236}">
                <a16:creationId xmlns:a16="http://schemas.microsoft.com/office/drawing/2014/main" id="{595295F3-6619-43DE-B987-2D66BA75FBE1}"/>
              </a:ext>
            </a:extLst>
          </p:cNvPr>
          <p:cNvSpPr txBox="1"/>
          <p:nvPr/>
        </p:nvSpPr>
        <p:spPr>
          <a:xfrm>
            <a:off x="6248400" y="3632200"/>
            <a:ext cx="5684982" cy="3046988"/>
          </a:xfrm>
          <a:prstGeom prst="rect">
            <a:avLst/>
          </a:prstGeom>
          <a:noFill/>
        </p:spPr>
        <p:txBody>
          <a:bodyPr wrap="square">
            <a:spAutoFit/>
          </a:bodyPr>
          <a:lstStyle/>
          <a:p>
            <a:pPr defTabSz="609630">
              <a:defRPr/>
            </a:pPr>
            <a:endParaRPr lang="tr-TR" sz="2400" dirty="0">
              <a:solidFill>
                <a:prstClr val="black"/>
              </a:solidFill>
              <a:latin typeface="Calibri"/>
            </a:endParaRPr>
          </a:p>
          <a:p>
            <a:pPr defTabSz="609630">
              <a:defRPr/>
            </a:pPr>
            <a:r>
              <a:rPr lang="tr-TR" sz="2400" dirty="0">
                <a:solidFill>
                  <a:prstClr val="black"/>
                </a:solidFill>
                <a:latin typeface="Calibri"/>
              </a:rPr>
              <a:t>*Çevre</a:t>
            </a:r>
            <a:endParaRPr lang="en-US" sz="2400" dirty="0">
              <a:solidFill>
                <a:prstClr val="black"/>
              </a:solidFill>
              <a:latin typeface="Calibri"/>
            </a:endParaRPr>
          </a:p>
          <a:p>
            <a:pPr defTabSz="609630">
              <a:defRPr/>
            </a:pPr>
            <a:r>
              <a:rPr lang="tr-TR" sz="2400" dirty="0">
                <a:solidFill>
                  <a:prstClr val="black"/>
                </a:solidFill>
                <a:latin typeface="Calibri"/>
              </a:rPr>
              <a:t>*Ekonomik Sektörler</a:t>
            </a:r>
            <a:endParaRPr lang="en-US" sz="2400" dirty="0">
              <a:solidFill>
                <a:prstClr val="black"/>
              </a:solidFill>
              <a:latin typeface="Calibri"/>
            </a:endParaRPr>
          </a:p>
          <a:p>
            <a:pPr defTabSz="609630">
              <a:defRPr/>
            </a:pPr>
            <a:r>
              <a:rPr lang="tr-TR" sz="2400" dirty="0">
                <a:solidFill>
                  <a:prstClr val="black"/>
                </a:solidFill>
                <a:latin typeface="Calibri"/>
              </a:rPr>
              <a:t>*Hava ve İklim</a:t>
            </a:r>
            <a:endParaRPr lang="en-US" sz="2400" dirty="0">
              <a:solidFill>
                <a:prstClr val="black"/>
              </a:solidFill>
              <a:latin typeface="Calibri"/>
            </a:endParaRPr>
          </a:p>
          <a:p>
            <a:pPr defTabSz="609630">
              <a:defRPr/>
            </a:pPr>
            <a:r>
              <a:rPr lang="tr-TR" sz="2400" dirty="0">
                <a:solidFill>
                  <a:prstClr val="black"/>
                </a:solidFill>
                <a:latin typeface="Calibri"/>
              </a:rPr>
              <a:t>*Su Araştırmaları</a:t>
            </a:r>
          </a:p>
          <a:p>
            <a:pPr defTabSz="609630">
              <a:defRPr/>
            </a:pPr>
            <a:r>
              <a:rPr lang="tr-TR" sz="2400" dirty="0">
                <a:solidFill>
                  <a:prstClr val="black"/>
                </a:solidFill>
                <a:latin typeface="Calibri"/>
              </a:rPr>
              <a:t>*Sürdürülebilirlik ve Refah </a:t>
            </a:r>
          </a:p>
          <a:p>
            <a:pPr defTabSz="609630">
              <a:defRPr/>
            </a:pPr>
            <a:r>
              <a:rPr lang="tr-TR" sz="2400" dirty="0">
                <a:solidFill>
                  <a:prstClr val="black"/>
                </a:solidFill>
                <a:latin typeface="Calibri"/>
              </a:rPr>
              <a:t>*Toplumsal </a:t>
            </a:r>
            <a:r>
              <a:rPr lang="tr-TR" sz="2400" dirty="0" err="1">
                <a:solidFill>
                  <a:prstClr val="black"/>
                </a:solidFill>
                <a:latin typeface="Calibri"/>
              </a:rPr>
              <a:t>Farkındalık</a:t>
            </a:r>
            <a:r>
              <a:rPr lang="tr-TR" sz="2400" dirty="0">
                <a:solidFill>
                  <a:prstClr val="black"/>
                </a:solidFill>
                <a:latin typeface="Calibri"/>
              </a:rPr>
              <a:t> olmak üzere altı</a:t>
            </a:r>
            <a:r>
              <a:rPr lang="en-US" sz="2400" dirty="0">
                <a:solidFill>
                  <a:prstClr val="black"/>
                </a:solidFill>
                <a:latin typeface="Calibri"/>
              </a:rPr>
              <a:t> </a:t>
            </a:r>
            <a:r>
              <a:rPr lang="tr-TR" sz="2400" dirty="0">
                <a:solidFill>
                  <a:prstClr val="black"/>
                </a:solidFill>
                <a:latin typeface="Calibri"/>
              </a:rPr>
              <a:t>ana alan yer almaktadır.  </a:t>
            </a:r>
          </a:p>
        </p:txBody>
      </p:sp>
      <p:pic>
        <p:nvPicPr>
          <p:cNvPr id="3074" name="Picture 2" descr="C:\Users\mehmet\Desktop\Resim1.jpg"/>
          <p:cNvPicPr>
            <a:picLocks noChangeAspect="1" noChangeArrowheads="1"/>
          </p:cNvPicPr>
          <p:nvPr/>
        </p:nvPicPr>
        <p:blipFill>
          <a:blip r:embed="rId2" cstate="print"/>
          <a:srcRect/>
          <a:stretch>
            <a:fillRect/>
          </a:stretch>
        </p:blipFill>
        <p:spPr bwMode="auto">
          <a:xfrm>
            <a:off x="6350000" y="533400"/>
            <a:ext cx="4344971" cy="3200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a:p>
        </p:txBody>
      </p:sp>
      <p:grpSp>
        <p:nvGrpSpPr>
          <p:cNvPr id="5" name="Group 3"/>
          <p:cNvGrpSpPr/>
          <p:nvPr/>
        </p:nvGrpSpPr>
        <p:grpSpPr>
          <a:xfrm>
            <a:off x="0" y="697957"/>
            <a:ext cx="3810000" cy="520440"/>
            <a:chOff x="0" y="0"/>
            <a:chExt cx="5663046" cy="1040880"/>
          </a:xfrm>
        </p:grpSpPr>
        <p:sp>
          <p:nvSpPr>
            <p:cNvPr id="6" name="AutoShape 4"/>
            <p:cNvSpPr/>
            <p:nvPr/>
          </p:nvSpPr>
          <p:spPr>
            <a:xfrm>
              <a:off x="0" y="0"/>
              <a:ext cx="5663046" cy="1040880"/>
            </a:xfrm>
            <a:prstGeom prst="rect">
              <a:avLst/>
            </a:prstGeom>
            <a:solidFill>
              <a:srgbClr val="CCED00"/>
            </a:solidFill>
          </p:spPr>
        </p:sp>
        <p:sp>
          <p:nvSpPr>
            <p:cNvPr id="7" name="TextBox 5"/>
            <p:cNvSpPr txBox="1"/>
            <p:nvPr/>
          </p:nvSpPr>
          <p:spPr>
            <a:xfrm>
              <a:off x="406402" y="244216"/>
              <a:ext cx="4863051" cy="585674"/>
            </a:xfrm>
            <a:prstGeom prst="rect">
              <a:avLst/>
            </a:prstGeom>
          </p:spPr>
          <p:txBody>
            <a:bodyPr wrap="square" lIns="0" tIns="0" rIns="0" bIns="0" rtlCol="0" anchor="t">
              <a:spAutoFit/>
            </a:bodyPr>
            <a:lstStyle/>
            <a:p>
              <a:pPr defTabSz="609630">
                <a:lnSpc>
                  <a:spcPts val="2200"/>
                </a:lnSpc>
              </a:pPr>
              <a:r>
                <a:rPr lang="tr-TR" sz="2400" b="1" dirty="0">
                  <a:solidFill>
                    <a:srgbClr val="1B1A1A"/>
                  </a:solidFill>
                  <a:latin typeface="Calibri"/>
                </a:rPr>
                <a:t>TEMATİK ALANLAR</a:t>
              </a:r>
              <a:endParaRPr lang="en-US" sz="2400" b="1" dirty="0">
                <a:solidFill>
                  <a:srgbClr val="1B1A1A"/>
                </a:solidFill>
                <a:latin typeface="Calibri"/>
              </a:endParaRPr>
            </a:p>
          </p:txBody>
        </p:sp>
      </p:grpSp>
      <p:pic>
        <p:nvPicPr>
          <p:cNvPr id="4098" name="Picture 2" descr="C:\Users\mehmet\Desktop\Adsız 1.png"/>
          <p:cNvPicPr>
            <a:picLocks noChangeAspect="1" noChangeArrowheads="1"/>
          </p:cNvPicPr>
          <p:nvPr/>
        </p:nvPicPr>
        <p:blipFill>
          <a:blip r:embed="rId2" cstate="print"/>
          <a:srcRect/>
          <a:stretch>
            <a:fillRect/>
          </a:stretch>
        </p:blipFill>
        <p:spPr bwMode="auto">
          <a:xfrm>
            <a:off x="111950" y="1854200"/>
            <a:ext cx="11927650" cy="3606800"/>
          </a:xfrm>
          <a:prstGeom prst="rect">
            <a:avLst/>
          </a:prstGeom>
          <a:noFill/>
        </p:spPr>
      </p:pic>
    </p:spTree>
    <p:extLst>
      <p:ext uri="{BB962C8B-B14F-4D97-AF65-F5344CB8AC3E}">
        <p14:creationId xmlns:p14="http://schemas.microsoft.com/office/powerpoint/2010/main" val="332412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D00"/>
        </a:solidFill>
        <a:effectLst/>
      </p:bgPr>
    </p:bg>
    <p:spTree>
      <p:nvGrpSpPr>
        <p:cNvPr id="1" name=""/>
        <p:cNvGrpSpPr/>
        <p:nvPr/>
      </p:nvGrpSpPr>
      <p:grpSpPr>
        <a:xfrm>
          <a:off x="0" y="0"/>
          <a:ext cx="0" cy="0"/>
          <a:chOff x="0" y="0"/>
          <a:chExt cx="0" cy="0"/>
        </a:xfrm>
      </p:grpSpPr>
      <p:sp>
        <p:nvSpPr>
          <p:cNvPr id="2" name="AutoShape 2"/>
          <p:cNvSpPr/>
          <p:nvPr/>
        </p:nvSpPr>
        <p:spPr>
          <a:xfrm>
            <a:off x="5892800" y="0"/>
            <a:ext cx="6299200" cy="6858000"/>
          </a:xfrm>
          <a:prstGeom prst="rect">
            <a:avLst/>
          </a:prstGeom>
          <a:solidFill>
            <a:srgbClr val="1B1A1A"/>
          </a:solidFill>
        </p:spPr>
        <p:txBody>
          <a:bodyPr/>
          <a:lstStyle/>
          <a:p>
            <a:pPr defTabSz="609630"/>
            <a:endParaRPr lang="tr-TR" sz="1200">
              <a:solidFill>
                <a:prstClr val="black"/>
              </a:solidFill>
              <a:latin typeface="Calibri"/>
            </a:endParaRPr>
          </a:p>
        </p:txBody>
      </p:sp>
      <p:grpSp>
        <p:nvGrpSpPr>
          <p:cNvPr id="4" name="Group 4"/>
          <p:cNvGrpSpPr/>
          <p:nvPr/>
        </p:nvGrpSpPr>
        <p:grpSpPr>
          <a:xfrm>
            <a:off x="965201" y="889001"/>
            <a:ext cx="3201739" cy="301878"/>
            <a:chOff x="-101600" y="-1089025"/>
            <a:chExt cx="6403478" cy="2607058"/>
          </a:xfrm>
        </p:grpSpPr>
        <p:sp>
          <p:nvSpPr>
            <p:cNvPr id="5" name="AutoShape 5"/>
            <p:cNvSpPr/>
            <p:nvPr/>
          </p:nvSpPr>
          <p:spPr>
            <a:xfrm>
              <a:off x="0" y="1091584"/>
              <a:ext cx="6301878" cy="12960"/>
            </a:xfrm>
            <a:prstGeom prst="rect">
              <a:avLst/>
            </a:prstGeom>
            <a:solidFill>
              <a:srgbClr val="1B1A1A"/>
            </a:solidFill>
          </p:spPr>
        </p:sp>
        <p:sp>
          <p:nvSpPr>
            <p:cNvPr id="7" name="TextBox 7"/>
            <p:cNvSpPr txBox="1"/>
            <p:nvPr/>
          </p:nvSpPr>
          <p:spPr>
            <a:xfrm>
              <a:off x="-101600" y="-1089025"/>
              <a:ext cx="6301878" cy="2607058"/>
            </a:xfrm>
            <a:prstGeom prst="rect">
              <a:avLst/>
            </a:prstGeom>
          </p:spPr>
          <p:txBody>
            <a:bodyPr lIns="0" tIns="0" rIns="0" bIns="0" rtlCol="0" anchor="t">
              <a:spAutoFit/>
            </a:bodyPr>
            <a:lstStyle/>
            <a:p>
              <a:pPr defTabSz="609630">
                <a:lnSpc>
                  <a:spcPts val="2200"/>
                </a:lnSpc>
              </a:pPr>
              <a:r>
                <a:rPr lang="en-US" sz="2667" b="1" dirty="0">
                  <a:solidFill>
                    <a:srgbClr val="1B1A1A"/>
                  </a:solidFill>
                  <a:latin typeface="Calibri"/>
                </a:rPr>
                <a:t> </a:t>
              </a:r>
              <a:r>
                <a:rPr lang="tr-TR" sz="2667" b="1" dirty="0">
                  <a:solidFill>
                    <a:srgbClr val="1B1A1A"/>
                  </a:solidFill>
                  <a:latin typeface="Calibri"/>
                </a:rPr>
                <a:t>Çağrı Takvimi</a:t>
              </a:r>
              <a:endParaRPr lang="en-US" sz="2667" b="1" dirty="0">
                <a:solidFill>
                  <a:srgbClr val="1B1A1A"/>
                </a:solidFill>
                <a:latin typeface="Calibri"/>
              </a:endParaRPr>
            </a:p>
          </p:txBody>
        </p:sp>
      </p:grpSp>
      <p:grpSp>
        <p:nvGrpSpPr>
          <p:cNvPr id="8" name="Group 8"/>
          <p:cNvGrpSpPr/>
          <p:nvPr/>
        </p:nvGrpSpPr>
        <p:grpSpPr>
          <a:xfrm>
            <a:off x="6756400" y="1498600"/>
            <a:ext cx="5122657" cy="1819471"/>
            <a:chOff x="0" y="28575"/>
            <a:chExt cx="8060400" cy="2579286"/>
          </a:xfrm>
        </p:grpSpPr>
        <p:sp>
          <p:nvSpPr>
            <p:cNvPr id="9" name="AutoShape 9"/>
            <p:cNvSpPr/>
            <p:nvPr/>
          </p:nvSpPr>
          <p:spPr>
            <a:xfrm>
              <a:off x="0" y="1091584"/>
              <a:ext cx="6301878" cy="12960"/>
            </a:xfrm>
            <a:prstGeom prst="rect">
              <a:avLst/>
            </a:prstGeom>
            <a:solidFill>
              <a:srgbClr val="CCED00"/>
            </a:solidFill>
          </p:spPr>
        </p:sp>
        <p:sp>
          <p:nvSpPr>
            <p:cNvPr id="10" name="TextBox 10"/>
            <p:cNvSpPr txBox="1"/>
            <p:nvPr/>
          </p:nvSpPr>
          <p:spPr>
            <a:xfrm>
              <a:off x="0" y="1488103"/>
              <a:ext cx="8060400" cy="1119758"/>
            </a:xfrm>
            <a:prstGeom prst="rect">
              <a:avLst/>
            </a:prstGeom>
          </p:spPr>
          <p:txBody>
            <a:bodyPr wrap="square" lIns="0" tIns="0" rIns="0" bIns="0" rtlCol="0" anchor="t">
              <a:spAutoFit/>
            </a:bodyPr>
            <a:lstStyle/>
            <a:p>
              <a:pPr defTabSz="609630">
                <a:lnSpc>
                  <a:spcPts val="1800"/>
                </a:lnSpc>
              </a:pPr>
              <a:endParaRPr lang="en-US" sz="1867" dirty="0">
                <a:solidFill>
                  <a:prstClr val="white"/>
                </a:solidFill>
                <a:latin typeface="Muli Regular"/>
              </a:endParaRPr>
            </a:p>
            <a:p>
              <a:pPr defTabSz="609630"/>
              <a:endParaRPr lang="tr-TR" sz="2133" dirty="0">
                <a:solidFill>
                  <a:prstClr val="white"/>
                </a:solidFill>
                <a:latin typeface="Calibri"/>
              </a:endParaRPr>
            </a:p>
            <a:p>
              <a:pPr defTabSz="609630">
                <a:lnSpc>
                  <a:spcPts val="1800"/>
                </a:lnSpc>
              </a:pPr>
              <a:endParaRPr lang="en-US" sz="1867" dirty="0">
                <a:solidFill>
                  <a:prstClr val="white"/>
                </a:solidFill>
                <a:latin typeface="Muli Regular"/>
              </a:endParaRPr>
            </a:p>
          </p:txBody>
        </p:sp>
        <p:sp>
          <p:nvSpPr>
            <p:cNvPr id="11" name="TextBox 11"/>
            <p:cNvSpPr txBox="1"/>
            <p:nvPr/>
          </p:nvSpPr>
          <p:spPr>
            <a:xfrm>
              <a:off x="0" y="28575"/>
              <a:ext cx="6301878" cy="369497"/>
            </a:xfrm>
            <a:prstGeom prst="rect">
              <a:avLst/>
            </a:prstGeom>
          </p:spPr>
          <p:txBody>
            <a:bodyPr lIns="0" tIns="0" rIns="0" bIns="0" rtlCol="0" anchor="t">
              <a:spAutoFit/>
            </a:bodyPr>
            <a:lstStyle/>
            <a:p>
              <a:pPr defTabSz="609630">
                <a:lnSpc>
                  <a:spcPts val="2200"/>
                </a:lnSpc>
              </a:pPr>
              <a:endParaRPr lang="en-US" sz="1600" dirty="0">
                <a:solidFill>
                  <a:srgbClr val="FF0000"/>
                </a:solidFill>
                <a:latin typeface="Muli Bold"/>
              </a:endParaRPr>
            </a:p>
          </p:txBody>
        </p:sp>
      </p:grpSp>
      <p:sp>
        <p:nvSpPr>
          <p:cNvPr id="12" name="Dikdörtgen 11"/>
          <p:cNvSpPr/>
          <p:nvPr/>
        </p:nvSpPr>
        <p:spPr>
          <a:xfrm>
            <a:off x="660400" y="1651000"/>
            <a:ext cx="5029200" cy="1569660"/>
          </a:xfrm>
          <a:prstGeom prst="rect">
            <a:avLst/>
          </a:prstGeom>
        </p:spPr>
        <p:txBody>
          <a:bodyPr wrap="square">
            <a:spAutoFit/>
          </a:bodyPr>
          <a:lstStyle/>
          <a:p>
            <a:pPr defTabSz="609630"/>
            <a:r>
              <a:rPr lang="tr-TR" sz="2400" dirty="0">
                <a:solidFill>
                  <a:prstClr val="black"/>
                </a:solidFill>
                <a:latin typeface="Calibri"/>
              </a:rPr>
              <a:t>Yarışma için yılda bir kez başvuru alınır. Yarışma kapsamında ön değerlendirme</a:t>
            </a:r>
          </a:p>
          <a:p>
            <a:pPr defTabSz="609630"/>
            <a:r>
              <a:rPr lang="tr-TR" sz="2400" dirty="0">
                <a:solidFill>
                  <a:prstClr val="black"/>
                </a:solidFill>
                <a:latin typeface="Calibri"/>
              </a:rPr>
              <a:t>yapılır ve ön değerlendirme neticesinde yarışma sergisi düzenlenir. </a:t>
            </a:r>
          </a:p>
        </p:txBody>
      </p:sp>
      <p:pic>
        <p:nvPicPr>
          <p:cNvPr id="6" name="Resim 5">
            <a:extLst>
              <a:ext uri="{FF2B5EF4-FFF2-40B4-BE49-F238E27FC236}">
                <a16:creationId xmlns:a16="http://schemas.microsoft.com/office/drawing/2014/main" id="{F516434F-3A9E-68A9-C1EA-BDDFD7E68600}"/>
              </a:ext>
            </a:extLst>
          </p:cNvPr>
          <p:cNvPicPr>
            <a:picLocks noChangeAspect="1"/>
          </p:cNvPicPr>
          <p:nvPr/>
        </p:nvPicPr>
        <p:blipFill>
          <a:blip r:embed="rId2" cstate="print"/>
          <a:stretch>
            <a:fillRect/>
          </a:stretch>
        </p:blipFill>
        <p:spPr>
          <a:xfrm>
            <a:off x="660400" y="3475150"/>
            <a:ext cx="10922000" cy="29292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A1A"/>
        </a:solidFill>
        <a:effectLst/>
      </p:bgPr>
    </p:bg>
    <p:spTree>
      <p:nvGrpSpPr>
        <p:cNvPr id="1" name=""/>
        <p:cNvGrpSpPr/>
        <p:nvPr/>
      </p:nvGrpSpPr>
      <p:grpSpPr>
        <a:xfrm>
          <a:off x="0" y="0"/>
          <a:ext cx="0" cy="0"/>
          <a:chOff x="0" y="0"/>
          <a:chExt cx="0" cy="0"/>
        </a:xfrm>
      </p:grpSpPr>
      <p:sp>
        <p:nvSpPr>
          <p:cNvPr id="4" name="TextBox 4"/>
          <p:cNvSpPr txBox="1"/>
          <p:nvPr/>
        </p:nvSpPr>
        <p:spPr>
          <a:xfrm>
            <a:off x="812799" y="720190"/>
            <a:ext cx="6862690" cy="292837"/>
          </a:xfrm>
          <a:prstGeom prst="rect">
            <a:avLst/>
          </a:prstGeom>
        </p:spPr>
        <p:txBody>
          <a:bodyPr wrap="square" lIns="0" tIns="0" rIns="0" bIns="0" rtlCol="0" anchor="t">
            <a:spAutoFit/>
          </a:bodyPr>
          <a:lstStyle/>
          <a:p>
            <a:pPr defTabSz="609630">
              <a:lnSpc>
                <a:spcPts val="2200"/>
              </a:lnSpc>
            </a:pPr>
            <a:r>
              <a:rPr lang="tr-TR" sz="2400" dirty="0">
                <a:solidFill>
                  <a:srgbClr val="92D050"/>
                </a:solidFill>
                <a:latin typeface="Calibri"/>
              </a:rPr>
              <a:t>Projenin Elenmesine Neden Olabilecek</a:t>
            </a:r>
            <a:r>
              <a:rPr lang="tr-TR" sz="2400" b="1" dirty="0">
                <a:solidFill>
                  <a:srgbClr val="92D050"/>
                </a:solidFill>
                <a:latin typeface="Calibri"/>
              </a:rPr>
              <a:t> </a:t>
            </a:r>
            <a:r>
              <a:rPr lang="tr-TR" sz="2400" dirty="0">
                <a:solidFill>
                  <a:srgbClr val="92D050"/>
                </a:solidFill>
                <a:latin typeface="Calibri"/>
              </a:rPr>
              <a:t>Hususlar</a:t>
            </a:r>
            <a:endParaRPr lang="en-US" sz="2400" dirty="0">
              <a:solidFill>
                <a:srgbClr val="92D050"/>
              </a:solidFill>
              <a:latin typeface="Calibri"/>
            </a:endParaRPr>
          </a:p>
        </p:txBody>
      </p:sp>
      <p:grpSp>
        <p:nvGrpSpPr>
          <p:cNvPr id="5" name="Group 5"/>
          <p:cNvGrpSpPr/>
          <p:nvPr/>
        </p:nvGrpSpPr>
        <p:grpSpPr>
          <a:xfrm>
            <a:off x="711201" y="2565400"/>
            <a:ext cx="4269303" cy="2203754"/>
            <a:chOff x="0" y="66675"/>
            <a:chExt cx="8538607" cy="4407508"/>
          </a:xfrm>
        </p:grpSpPr>
        <p:sp>
          <p:nvSpPr>
            <p:cNvPr id="6" name="AutoShape 6"/>
            <p:cNvSpPr/>
            <p:nvPr/>
          </p:nvSpPr>
          <p:spPr>
            <a:xfrm>
              <a:off x="0" y="3399291"/>
              <a:ext cx="8538607" cy="12700"/>
            </a:xfrm>
            <a:prstGeom prst="rect">
              <a:avLst/>
            </a:prstGeom>
            <a:solidFill>
              <a:srgbClr val="CCED00"/>
            </a:solidFill>
          </p:spPr>
        </p:sp>
        <p:sp>
          <p:nvSpPr>
            <p:cNvPr id="7" name="TextBox 7"/>
            <p:cNvSpPr txBox="1"/>
            <p:nvPr/>
          </p:nvSpPr>
          <p:spPr>
            <a:xfrm>
              <a:off x="0" y="66675"/>
              <a:ext cx="8538607" cy="1308050"/>
            </a:xfrm>
            <a:prstGeom prst="rect">
              <a:avLst/>
            </a:prstGeom>
          </p:spPr>
          <p:txBody>
            <a:bodyPr lIns="0" tIns="0" rIns="0" bIns="0" rtlCol="0" anchor="t">
              <a:spAutoFit/>
            </a:bodyPr>
            <a:lstStyle/>
            <a:p>
              <a:pPr defTabSz="609630">
                <a:lnSpc>
                  <a:spcPts val="5134"/>
                </a:lnSpc>
              </a:pPr>
              <a:endParaRPr lang="en-US" sz="4667" dirty="0">
                <a:solidFill>
                  <a:srgbClr val="FFFFFF"/>
                </a:solidFill>
                <a:latin typeface="Muli Black Bold"/>
              </a:endParaRPr>
            </a:p>
          </p:txBody>
        </p:sp>
        <p:sp>
          <p:nvSpPr>
            <p:cNvPr id="8" name="TextBox 8"/>
            <p:cNvSpPr txBox="1"/>
            <p:nvPr/>
          </p:nvSpPr>
          <p:spPr>
            <a:xfrm>
              <a:off x="0" y="4054325"/>
              <a:ext cx="8538607" cy="419858"/>
            </a:xfrm>
            <a:prstGeom prst="rect">
              <a:avLst/>
            </a:prstGeom>
          </p:spPr>
          <p:txBody>
            <a:bodyPr lIns="0" tIns="0" rIns="0" bIns="0" rtlCol="0" anchor="t">
              <a:spAutoFit/>
            </a:bodyPr>
            <a:lstStyle/>
            <a:p>
              <a:pPr defTabSz="609630">
                <a:lnSpc>
                  <a:spcPts val="1800"/>
                </a:lnSpc>
              </a:pPr>
              <a:r>
                <a:rPr lang="tr-TR" sz="1200" dirty="0">
                  <a:solidFill>
                    <a:srgbClr val="FFFFFF"/>
                  </a:solidFill>
                  <a:latin typeface="Muli Regular"/>
                </a:rPr>
                <a:t> </a:t>
              </a:r>
              <a:endParaRPr lang="en-US" sz="1200" dirty="0">
                <a:solidFill>
                  <a:srgbClr val="FFFFFF"/>
                </a:solidFill>
                <a:latin typeface="Muli Regular"/>
              </a:endParaRPr>
            </a:p>
          </p:txBody>
        </p:sp>
      </p:grpSp>
      <p:sp>
        <p:nvSpPr>
          <p:cNvPr id="32" name="Dikdörtgen 31"/>
          <p:cNvSpPr/>
          <p:nvPr/>
        </p:nvSpPr>
        <p:spPr>
          <a:xfrm>
            <a:off x="812800" y="5083635"/>
            <a:ext cx="6862689" cy="954300"/>
          </a:xfrm>
          <a:prstGeom prst="rect">
            <a:avLst/>
          </a:prstGeom>
        </p:spPr>
        <p:txBody>
          <a:bodyPr wrap="square">
            <a:spAutoFit/>
          </a:bodyPr>
          <a:lstStyle/>
          <a:p>
            <a:pPr defTabSz="609630"/>
            <a:r>
              <a:rPr lang="tr-TR" sz="1867" dirty="0">
                <a:solidFill>
                  <a:prstClr val="white"/>
                </a:solidFill>
                <a:latin typeface="Calibri"/>
              </a:rPr>
              <a:t>Takım halinde yarışmaya katılan öğrencilerin sergiye davet edilmeleri durumunda, sergide ve sunumda tüm öğrencilerin bulunması zorunludur, aksi halde proje yarışmadan elenir. </a:t>
            </a:r>
          </a:p>
        </p:txBody>
      </p:sp>
      <p:sp>
        <p:nvSpPr>
          <p:cNvPr id="34" name="Dikdörtgen 33"/>
          <p:cNvSpPr/>
          <p:nvPr/>
        </p:nvSpPr>
        <p:spPr>
          <a:xfrm>
            <a:off x="762000" y="1569324"/>
            <a:ext cx="6096000" cy="379656"/>
          </a:xfrm>
          <a:prstGeom prst="rect">
            <a:avLst/>
          </a:prstGeom>
        </p:spPr>
        <p:txBody>
          <a:bodyPr>
            <a:spAutoFit/>
          </a:bodyPr>
          <a:lstStyle/>
          <a:p>
            <a:pPr defTabSz="609630"/>
            <a:r>
              <a:rPr lang="tr-TR" sz="1867" dirty="0">
                <a:solidFill>
                  <a:prstClr val="white"/>
                </a:solidFill>
                <a:latin typeface="Calibri"/>
              </a:rPr>
              <a:t> </a:t>
            </a:r>
          </a:p>
        </p:txBody>
      </p:sp>
      <p:pic>
        <p:nvPicPr>
          <p:cNvPr id="6146" name="Picture 2" descr="C:\Users\mehmet\Desktop\Adsız 3.png"/>
          <p:cNvPicPr>
            <a:picLocks noChangeAspect="1" noChangeArrowheads="1"/>
          </p:cNvPicPr>
          <p:nvPr/>
        </p:nvPicPr>
        <p:blipFill>
          <a:blip r:embed="rId2" cstate="print"/>
          <a:srcRect/>
          <a:stretch>
            <a:fillRect/>
          </a:stretch>
        </p:blipFill>
        <p:spPr bwMode="auto">
          <a:xfrm>
            <a:off x="711200" y="1244600"/>
            <a:ext cx="8464898" cy="3314625"/>
          </a:xfrm>
          <a:prstGeom prst="rect">
            <a:avLst/>
          </a:prstGeom>
          <a:noFill/>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D34DCC55C0E1DF4D97B02C4F08E94A75" ma:contentTypeVersion="2" ma:contentTypeDescription="Yeni belge oluşturun." ma:contentTypeScope="" ma:versionID="a576f3b5a178275ddc28f1c40c01420c">
  <xsd:schema xmlns:xsd="http://www.w3.org/2001/XMLSchema" xmlns:xs="http://www.w3.org/2001/XMLSchema" xmlns:p="http://schemas.microsoft.com/office/2006/metadata/properties" xmlns:ns3="7f0b46ff-da14-46be-83e2-1141f5152049" targetNamespace="http://schemas.microsoft.com/office/2006/metadata/properties" ma:root="true" ma:fieldsID="be1bd8b179494c32d991c53ec60073f0" ns3:_="">
    <xsd:import namespace="7f0b46ff-da14-46be-83e2-1141f515204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b46ff-da14-46be-83e2-1141f51520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0E14FC-2087-4DD9-97BE-1BC63BD56CD5}">
  <ds:schemaRefs>
    <ds:schemaRef ds:uri="http://schemas.microsoft.com/office/2006/documentManagement/types"/>
    <ds:schemaRef ds:uri="http://schemas.microsoft.com/office/2006/metadata/properties"/>
    <ds:schemaRef ds:uri="http://purl.org/dc/dcmitype/"/>
    <ds:schemaRef ds:uri="http://www.w3.org/XML/1998/namespace"/>
    <ds:schemaRef ds:uri="http://purl.org/dc/elements/1.1/"/>
    <ds:schemaRef ds:uri="7f0b46ff-da14-46be-83e2-1141f5152049"/>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8BE8456-752E-4321-ADEF-22B47EECE233}">
  <ds:schemaRefs>
    <ds:schemaRef ds:uri="http://schemas.microsoft.com/sharepoint/v3/contenttype/forms"/>
  </ds:schemaRefs>
</ds:datastoreItem>
</file>

<file path=customXml/itemProps3.xml><?xml version="1.0" encoding="utf-8"?>
<ds:datastoreItem xmlns:ds="http://schemas.openxmlformats.org/officeDocument/2006/customXml" ds:itemID="{FB8C949D-D1F3-4223-96FD-BFFCCA4B19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0b46ff-da14-46be-83e2-1141f5152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TotalTime>
  <Words>1097</Words>
  <Application>Microsoft Office PowerPoint</Application>
  <PresentationFormat>Geniş ekran</PresentationFormat>
  <Paragraphs>129</Paragraphs>
  <Slides>15</Slides>
  <Notes>1</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15</vt:i4>
      </vt:variant>
    </vt:vector>
  </HeadingPairs>
  <TitlesOfParts>
    <vt:vector size="26" baseType="lpstr">
      <vt:lpstr>Arial</vt:lpstr>
      <vt:lpstr>Calibri</vt:lpstr>
      <vt:lpstr>Calibri Light</vt:lpstr>
      <vt:lpstr>CIDFont+F1</vt:lpstr>
      <vt:lpstr>Muli Black Bold</vt:lpstr>
      <vt:lpstr>Muli Bold</vt:lpstr>
      <vt:lpstr>Muli Regular</vt:lpstr>
      <vt:lpstr>Muli Regular Bold</vt:lpstr>
      <vt:lpstr>Wingdings</vt:lpstr>
      <vt:lpstr>Office Teması</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Canan Ozer</dc:creator>
  <cp:lastModifiedBy>yok yok</cp:lastModifiedBy>
  <cp:revision>5</cp:revision>
  <dcterms:created xsi:type="dcterms:W3CDTF">2022-10-17T08:25:14Z</dcterms:created>
  <dcterms:modified xsi:type="dcterms:W3CDTF">2022-10-17T12:50:08Z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0x010100D34DCC55C0E1DF4D97B02C4F08E94A75</vt:lpwstr>
  </property>
</Properties>
</file>