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87" r:id="rId3"/>
    <p:sldId id="286" r:id="rId4"/>
    <p:sldId id="257" r:id="rId5"/>
    <p:sldId id="258" r:id="rId6"/>
    <p:sldId id="259" r:id="rId7"/>
    <p:sldId id="260" r:id="rId8"/>
    <p:sldId id="279" r:id="rId9"/>
    <p:sldId id="261" r:id="rId10"/>
    <p:sldId id="263" r:id="rId11"/>
    <p:sldId id="267" r:id="rId12"/>
    <p:sldId id="280" r:id="rId13"/>
    <p:sldId id="281" r:id="rId14"/>
    <p:sldId id="274" r:id="rId15"/>
    <p:sldId id="285" r:id="rId16"/>
  </p:sldIdLst>
  <p:sldSz cx="18288000" cy="10287000"/>
  <p:notesSz cx="6858000" cy="9144000"/>
  <p:embeddedFontLst>
    <p:embeddedFont>
      <p:font typeface="Calibri" pitchFamily="34" charset="0"/>
      <p:regular r:id="rId18"/>
      <p:bold r:id="rId19"/>
      <p:italic r:id="rId20"/>
      <p:boldItalic r:id="rId21"/>
    </p:embeddedFont>
    <p:embeddedFont>
      <p:font typeface="Muli Regular Bold" charset="-94"/>
      <p:regular r:id="rId22"/>
    </p:embeddedFont>
    <p:embeddedFont>
      <p:font typeface="Muli Regular" charset="-94"/>
      <p:regular r:id="rId23"/>
    </p:embeddedFont>
    <p:embeddedFont>
      <p:font typeface="Muli Bold" charset="-9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2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6E11C-047F-4E39-BEF7-D54246CED312}" type="datetimeFigureOut">
              <a:rPr lang="tr-TR" smtClean="0"/>
              <a:pPr/>
              <a:t>17.10.2022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B3C7D-3DC0-4DC0-B886-E08774BDE048}" type="slidenum">
              <a:rPr lang="tr-TR" smtClean="0"/>
              <a:pPr/>
              <a:t>‹#›</a:t>
            </a:fld>
            <a:endParaRPr lang="tr-TR"/>
          </a:p>
        </p:txBody>
      </p:sp>
    </p:spTree>
    <p:extLst>
      <p:ext uri="{BB962C8B-B14F-4D97-AF65-F5344CB8AC3E}">
        <p14:creationId xmlns="" xmlns:p14="http://schemas.microsoft.com/office/powerpoint/2010/main" val="229269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36B3C7D-3DC0-4DC0-B886-E08774BDE048}" type="slidenum">
              <a:rPr lang="tr-TR" smtClean="0"/>
              <a:pPr/>
              <a:t>6</a:t>
            </a:fld>
            <a:endParaRPr lang="tr-TR"/>
          </a:p>
        </p:txBody>
      </p:sp>
    </p:spTree>
    <p:extLst>
      <p:ext uri="{BB962C8B-B14F-4D97-AF65-F5344CB8AC3E}">
        <p14:creationId xmlns="" xmlns:p14="http://schemas.microsoft.com/office/powerpoint/2010/main" val="35750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 xmlns:a16="http://schemas.microsoft.com/office/drawing/2014/main" id="{749D2120-9254-41B8-9255-A351B98DDD5D}"/>
              </a:ext>
            </a:extLst>
          </p:cNvPr>
          <p:cNvSpPr/>
          <p:nvPr/>
        </p:nvSpPr>
        <p:spPr>
          <a:xfrm>
            <a:off x="1457325" y="641354"/>
            <a:ext cx="12573000" cy="2123658"/>
          </a:xfrm>
          <a:prstGeom prst="rect">
            <a:avLst/>
          </a:prstGeom>
        </p:spPr>
        <p:txBody>
          <a:bodyPr wrap="square">
            <a:spAutoFit/>
          </a:bodyPr>
          <a:lstStyle/>
          <a:p>
            <a:r>
              <a:rPr lang="tr-TR" sz="6600" b="1" dirty="0"/>
              <a:t>                              ANKARA</a:t>
            </a:r>
          </a:p>
          <a:p>
            <a:pPr algn="r"/>
            <a:r>
              <a:rPr lang="tr-TR" sz="6600" b="1" dirty="0"/>
              <a:t>İL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grpSp>
        <p:nvGrpSpPr>
          <p:cNvPr id="6" name="Group 6"/>
          <p:cNvGrpSpPr/>
          <p:nvPr/>
        </p:nvGrpSpPr>
        <p:grpSpPr>
          <a:xfrm>
            <a:off x="3581400" y="1181100"/>
            <a:ext cx="10154268" cy="943254"/>
            <a:chOff x="0" y="-28575"/>
            <a:chExt cx="7494561" cy="1257673"/>
          </a:xfrm>
        </p:grpSpPr>
        <p:sp>
          <p:nvSpPr>
            <p:cNvPr id="7" name="AutoShape 7"/>
            <p:cNvSpPr/>
            <p:nvPr/>
          </p:nvSpPr>
          <p:spPr>
            <a:xfrm>
              <a:off x="0" y="621849"/>
              <a:ext cx="7494561" cy="12785"/>
            </a:xfrm>
            <a:prstGeom prst="rect">
              <a:avLst/>
            </a:prstGeom>
            <a:solidFill>
              <a:srgbClr val="CCED00"/>
            </a:solidFill>
          </p:spPr>
        </p:sp>
        <p:sp>
          <p:nvSpPr>
            <p:cNvPr id="8" name="TextBox 8"/>
            <p:cNvSpPr txBox="1"/>
            <p:nvPr/>
          </p:nvSpPr>
          <p:spPr>
            <a:xfrm>
              <a:off x="0" y="-28575"/>
              <a:ext cx="7494561" cy="415156"/>
            </a:xfrm>
            <a:prstGeom prst="rect">
              <a:avLst/>
            </a:prstGeom>
          </p:spPr>
          <p:txBody>
            <a:bodyPr lIns="0" tIns="0" rIns="0" bIns="0" rtlCol="0" anchor="t">
              <a:spAutoFit/>
            </a:bodyPr>
            <a:lstStyle/>
            <a:p>
              <a:pPr>
                <a:lnSpc>
                  <a:spcPts val="2600"/>
                </a:lnSpc>
              </a:pPr>
              <a:endParaRPr lang="en-US" sz="2000" spc="60" dirty="0">
                <a:solidFill>
                  <a:srgbClr val="FFFFFF"/>
                </a:solidFill>
                <a:latin typeface="Muli Regular Bold"/>
              </a:endParaRPr>
            </a:p>
          </p:txBody>
        </p:sp>
        <p:sp>
          <p:nvSpPr>
            <p:cNvPr id="9" name="TextBox 9"/>
            <p:cNvSpPr txBox="1"/>
            <p:nvPr/>
          </p:nvSpPr>
          <p:spPr>
            <a:xfrm>
              <a:off x="0" y="887124"/>
              <a:ext cx="7494561" cy="341974"/>
            </a:xfrm>
            <a:prstGeom prst="rect">
              <a:avLst/>
            </a:prstGeom>
          </p:spPr>
          <p:txBody>
            <a:bodyPr lIns="0" tIns="0" rIns="0" bIns="0" rtlCol="0" anchor="t">
              <a:spAutoFit/>
            </a:bodyPr>
            <a:lstStyle/>
            <a:p>
              <a:pPr>
                <a:lnSpc>
                  <a:spcPts val="1980"/>
                </a:lnSpc>
              </a:pPr>
              <a:endParaRPr lang="en-US" sz="1800" dirty="0">
                <a:solidFill>
                  <a:srgbClr val="FFFFFF"/>
                </a:solidFill>
                <a:latin typeface="Muli Regular"/>
              </a:endParaRPr>
            </a:p>
          </p:txBody>
        </p:sp>
      </p:grpSp>
      <p:sp>
        <p:nvSpPr>
          <p:cNvPr id="11" name="Dikdörtgen 10"/>
          <p:cNvSpPr/>
          <p:nvPr/>
        </p:nvSpPr>
        <p:spPr>
          <a:xfrm>
            <a:off x="2286000" y="4802458"/>
            <a:ext cx="12154744" cy="1569660"/>
          </a:xfrm>
          <a:prstGeom prst="rect">
            <a:avLst/>
          </a:prstGeom>
        </p:spPr>
        <p:txBody>
          <a:bodyPr wrap="square">
            <a:spAutoFit/>
          </a:bodyPr>
          <a:lstStyle/>
          <a:p>
            <a:pPr algn="ctr"/>
            <a:r>
              <a:rPr lang="tr-TR" sz="4800" b="1" dirty="0"/>
              <a:t>2204-C LİSE ÖĞRENCİLERİ</a:t>
            </a:r>
          </a:p>
          <a:p>
            <a:pPr algn="ctr"/>
            <a:r>
              <a:rPr lang="tr-TR" sz="4800" b="1" dirty="0"/>
              <a:t>KUTUP ARAŞTIRMA PROJELERİ YARIŞMASI</a:t>
            </a:r>
          </a:p>
        </p:txBody>
      </p:sp>
      <p:pic>
        <p:nvPicPr>
          <p:cNvPr id="14" name="Resim 13">
            <a:extLst>
              <a:ext uri="{FF2B5EF4-FFF2-40B4-BE49-F238E27FC236}">
                <a16:creationId xmlns="" xmlns:a16="http://schemas.microsoft.com/office/drawing/2014/main" id="{99D13C76-9A9F-48F1-B0D8-EE3AF390B37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440744" y="212110"/>
            <a:ext cx="3356273" cy="3311523"/>
          </a:xfrm>
          <a:prstGeom prst="rect">
            <a:avLst/>
          </a:prstGeom>
        </p:spPr>
      </p:pic>
      <p:pic>
        <p:nvPicPr>
          <p:cNvPr id="16" name="Resim 15">
            <a:extLst>
              <a:ext uri="{FF2B5EF4-FFF2-40B4-BE49-F238E27FC236}">
                <a16:creationId xmlns="" xmlns:a16="http://schemas.microsoft.com/office/drawing/2014/main" id="{BD1F43E9-2CBC-44C3-A37E-9084737228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7747" y="443686"/>
            <a:ext cx="2857899" cy="28483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3657600" y="1181100"/>
            <a:ext cx="9906000" cy="423193"/>
          </a:xfrm>
          <a:prstGeom prst="rect">
            <a:avLst/>
          </a:prstGeom>
        </p:spPr>
        <p:txBody>
          <a:bodyPr wrap="square" lIns="0" tIns="0" rIns="0" bIns="0" rtlCol="0" anchor="t">
            <a:spAutoFit/>
          </a:bodyPr>
          <a:lstStyle/>
          <a:p>
            <a:pPr>
              <a:lnSpc>
                <a:spcPts val="3300"/>
              </a:lnSpc>
            </a:pPr>
            <a:r>
              <a:rPr lang="tr-TR" sz="3600" dirty="0">
                <a:solidFill>
                  <a:srgbClr val="92D050"/>
                </a:solidFill>
                <a:latin typeface="+mj-lt"/>
              </a:rPr>
              <a:t>Projenin Elenmesine Neden Olabilecek</a:t>
            </a:r>
            <a:r>
              <a:rPr lang="tr-TR" sz="3600" b="1" dirty="0">
                <a:solidFill>
                  <a:srgbClr val="92D050"/>
                </a:solidFill>
                <a:latin typeface="+mj-lt"/>
              </a:rPr>
              <a:t> </a:t>
            </a:r>
            <a:r>
              <a:rPr lang="tr-TR" sz="3600" dirty="0">
                <a:solidFill>
                  <a:srgbClr val="92D050"/>
                </a:solidFill>
                <a:latin typeface="+mj-lt"/>
              </a:rPr>
              <a:t>Hususlar</a:t>
            </a:r>
            <a:endParaRPr lang="en-US" sz="3600" dirty="0">
              <a:solidFill>
                <a:srgbClr val="92D050"/>
              </a:solidFill>
              <a:latin typeface="+mj-lt"/>
            </a:endParaRPr>
          </a:p>
        </p:txBody>
      </p:sp>
      <p:sp>
        <p:nvSpPr>
          <p:cNvPr id="32" name="Dikdörtgen 31"/>
          <p:cNvSpPr/>
          <p:nvPr/>
        </p:nvSpPr>
        <p:spPr>
          <a:xfrm>
            <a:off x="3886200" y="8115300"/>
            <a:ext cx="9982200" cy="1384995"/>
          </a:xfrm>
          <a:prstGeom prst="rect">
            <a:avLst/>
          </a:prstGeom>
        </p:spPr>
        <p:txBody>
          <a:bodyPr wrap="square">
            <a:spAutoFit/>
          </a:bodyPr>
          <a:lstStyle/>
          <a:p>
            <a:r>
              <a:rPr lang="tr-TR" sz="2800" dirty="0">
                <a:solidFill>
                  <a:schemeClr val="bg1"/>
                </a:solidFill>
              </a:rPr>
              <a:t>Takım halinde yarışmaya katılan öğrencilerin sergiye davet edilmeleri durumunda, sergide ve sunumda tüm öğrencilerin bulunması zorunludur, aksi halde proje yarışmadan elenir. </a:t>
            </a:r>
          </a:p>
        </p:txBody>
      </p:sp>
      <p:sp>
        <p:nvSpPr>
          <p:cNvPr id="34" name="Dikdörtgen 33"/>
          <p:cNvSpPr/>
          <p:nvPr/>
        </p:nvSpPr>
        <p:spPr>
          <a:xfrm>
            <a:off x="1143000" y="2353986"/>
            <a:ext cx="9144000" cy="523220"/>
          </a:xfrm>
          <a:prstGeom prst="rect">
            <a:avLst/>
          </a:prstGeom>
        </p:spPr>
        <p:txBody>
          <a:bodyPr>
            <a:spAutoFit/>
          </a:bodyPr>
          <a:lstStyle/>
          <a:p>
            <a:r>
              <a:rPr lang="tr-TR" sz="2800" dirty="0">
                <a:solidFill>
                  <a:schemeClr val="bg1"/>
                </a:solidFill>
              </a:rPr>
              <a:t> </a:t>
            </a:r>
          </a:p>
        </p:txBody>
      </p:sp>
      <p:pic>
        <p:nvPicPr>
          <p:cNvPr id="14" name="Resim 13">
            <a:extLst>
              <a:ext uri="{FF2B5EF4-FFF2-40B4-BE49-F238E27FC236}">
                <a16:creationId xmlns="" xmlns:a16="http://schemas.microsoft.com/office/drawing/2014/main" id="{1EA8DCF0-C45E-433F-8183-8B1078290FF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2095500"/>
            <a:ext cx="15925800" cy="56388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304800" y="1409700"/>
            <a:ext cx="102870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b="1" dirty="0">
                  <a:solidFill>
                    <a:srgbClr val="1B1A1A"/>
                  </a:solidFill>
                  <a:latin typeface="Muli Bold"/>
                </a:rPr>
                <a:t>Ön Değerlendirmede Dikkate Alınan Kriterler </a:t>
              </a:r>
              <a:endParaRPr lang="en-US" sz="2800" b="1" dirty="0">
                <a:solidFill>
                  <a:srgbClr val="1B1A1A"/>
                </a:solidFill>
                <a:latin typeface="Muli Bold"/>
              </a:endParaRPr>
            </a:p>
          </p:txBody>
        </p:sp>
      </p:grpSp>
      <p:sp>
        <p:nvSpPr>
          <p:cNvPr id="10" name="TextBox 10"/>
          <p:cNvSpPr txBox="1"/>
          <p:nvPr/>
        </p:nvSpPr>
        <p:spPr>
          <a:xfrm>
            <a:off x="1447800" y="3162300"/>
            <a:ext cx="8229600" cy="4655121"/>
          </a:xfrm>
          <a:prstGeom prst="rect">
            <a:avLst/>
          </a:prstGeom>
        </p:spPr>
        <p:txBody>
          <a:bodyPr wrap="square" lIns="0" tIns="0" rIns="0" bIns="0" rtlCol="0" anchor="t">
            <a:spAutoFit/>
          </a:bodyPr>
          <a:lstStyle/>
          <a:p>
            <a:endParaRPr lang="tr-TR" sz="2800" dirty="0">
              <a:solidFill>
                <a:schemeClr val="bg1"/>
              </a:solidFill>
            </a:endParaRPr>
          </a:p>
          <a:p>
            <a:endParaRPr lang="tr-TR" sz="2800" dirty="0">
              <a:solidFill>
                <a:schemeClr val="bg1"/>
              </a:solidFill>
            </a:endParaRPr>
          </a:p>
          <a:p>
            <a:r>
              <a:rPr lang="tr-TR" sz="2800" dirty="0">
                <a:solidFill>
                  <a:schemeClr val="bg1"/>
                </a:solidFill>
              </a:rPr>
              <a:t>1.Özgünlük ve yaratıcılık</a:t>
            </a:r>
          </a:p>
          <a:p>
            <a:r>
              <a:rPr lang="tr-TR" sz="2800" dirty="0">
                <a:solidFill>
                  <a:schemeClr val="bg1"/>
                </a:solidFill>
              </a:rPr>
              <a:t>2. Bilimsel yöntem</a:t>
            </a:r>
          </a:p>
          <a:p>
            <a:r>
              <a:rPr lang="tr-TR" sz="2800" dirty="0">
                <a:solidFill>
                  <a:schemeClr val="bg1"/>
                </a:solidFill>
              </a:rPr>
              <a:t>3. Kaynak taraması</a:t>
            </a:r>
          </a:p>
          <a:p>
            <a:r>
              <a:rPr lang="tr-TR" sz="2800" dirty="0">
                <a:solidFill>
                  <a:schemeClr val="bg1"/>
                </a:solidFill>
              </a:rPr>
              <a:t>4. Sonuç ve öneriler</a:t>
            </a:r>
          </a:p>
          <a:p>
            <a:r>
              <a:rPr lang="tr-TR" sz="2800" dirty="0">
                <a:solidFill>
                  <a:schemeClr val="bg1"/>
                </a:solidFill>
              </a:rPr>
              <a:t>5. Uygulanabilirlik</a:t>
            </a:r>
          </a:p>
          <a:p>
            <a:r>
              <a:rPr lang="tr-TR" sz="2800" dirty="0">
                <a:solidFill>
                  <a:schemeClr val="bg1"/>
                </a:solidFill>
              </a:rPr>
              <a:t>6. Bilimsel etik</a:t>
            </a:r>
          </a:p>
          <a:p>
            <a:r>
              <a:rPr lang="tr-TR" sz="2800" dirty="0">
                <a:solidFill>
                  <a:schemeClr val="bg1"/>
                </a:solidFill>
              </a:rPr>
              <a:t>7. Özümseme </a:t>
            </a:r>
          </a:p>
          <a:p>
            <a:endParaRPr lang="tr-TR" sz="2800" dirty="0">
              <a:solidFill>
                <a:schemeClr val="bg1"/>
              </a:solidFill>
            </a:endParaRPr>
          </a:p>
          <a:p>
            <a:pPr>
              <a:lnSpc>
                <a:spcPts val="2700"/>
              </a:lnSpc>
            </a:pPr>
            <a:endParaRPr lang="en-US" sz="2800" dirty="0">
              <a:solidFill>
                <a:schemeClr val="bg1"/>
              </a:solidFill>
              <a:latin typeface="Muli Regul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525000" cy="1275540"/>
            <a:chOff x="0" y="0"/>
            <a:chExt cx="7027075" cy="1700719"/>
          </a:xfrm>
        </p:grpSpPr>
        <p:sp>
          <p:nvSpPr>
            <p:cNvPr id="8" name="AutoShape 8"/>
            <p:cNvSpPr/>
            <p:nvPr/>
          </p:nvSpPr>
          <p:spPr>
            <a:xfrm>
              <a:off x="0" y="0"/>
              <a:ext cx="7027075" cy="1700719"/>
            </a:xfrm>
            <a:prstGeom prst="rect">
              <a:avLst/>
            </a:prstGeom>
            <a:solidFill>
              <a:srgbClr val="CCED00"/>
            </a:solidFill>
          </p:spPr>
          <p:txBody>
            <a:bodyPr/>
            <a:lstStyle/>
            <a:p>
              <a:endParaRPr lang="tr-TR" dirty="0"/>
            </a:p>
          </p:txBody>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09700" y="2781300"/>
            <a:ext cx="15087600" cy="1208023"/>
          </a:xfrm>
          <a:prstGeom prst="rect">
            <a:avLst/>
          </a:prstGeom>
        </p:spPr>
        <p:txBody>
          <a:bodyPr wrap="square" lIns="0" tIns="0" rIns="0" bIns="0" rtlCol="0" anchor="t">
            <a:spAutoFit/>
          </a:bodyPr>
          <a:lstStyle/>
          <a:p>
            <a:endParaRPr lang="tr-TR" sz="2800" dirty="0">
              <a:solidFill>
                <a:schemeClr val="bg1"/>
              </a:solidFill>
            </a:endParaRPr>
          </a:p>
          <a:p>
            <a:endParaRPr lang="tr-TR" sz="2800" dirty="0">
              <a:solidFill>
                <a:schemeClr val="bg1"/>
              </a:solidFill>
            </a:endParaRPr>
          </a:p>
          <a:p>
            <a:pPr>
              <a:lnSpc>
                <a:spcPts val="2700"/>
              </a:lnSpc>
            </a:pPr>
            <a:endParaRPr lang="en-US" sz="2800" dirty="0">
              <a:solidFill>
                <a:schemeClr val="bg1"/>
              </a:solidFill>
              <a:latin typeface="Muli Regular"/>
            </a:endParaRPr>
          </a:p>
        </p:txBody>
      </p:sp>
      <p:sp>
        <p:nvSpPr>
          <p:cNvPr id="2" name="Dikdörtgen 1"/>
          <p:cNvSpPr/>
          <p:nvPr/>
        </p:nvSpPr>
        <p:spPr>
          <a:xfrm>
            <a:off x="366630" y="1529998"/>
            <a:ext cx="9005970" cy="523220"/>
          </a:xfrm>
          <a:prstGeom prst="rect">
            <a:avLst/>
          </a:prstGeom>
        </p:spPr>
        <p:txBody>
          <a:bodyPr wrap="square">
            <a:spAutoFit/>
          </a:bodyPr>
          <a:lstStyle/>
          <a:p>
            <a:r>
              <a:rPr lang="tr-TR" sz="2800" b="1" dirty="0"/>
              <a:t>Final Sergisi Proje Değerlendirme Süreci </a:t>
            </a:r>
          </a:p>
        </p:txBody>
      </p:sp>
      <p:sp>
        <p:nvSpPr>
          <p:cNvPr id="13" name="Metin kutusu 12">
            <a:extLst>
              <a:ext uri="{FF2B5EF4-FFF2-40B4-BE49-F238E27FC236}">
                <a16:creationId xmlns="" xmlns:a16="http://schemas.microsoft.com/office/drawing/2014/main" id="{71BB2604-0A84-422B-B7F4-39CCF7EED979}"/>
              </a:ext>
            </a:extLst>
          </p:cNvPr>
          <p:cNvSpPr txBox="1"/>
          <p:nvPr/>
        </p:nvSpPr>
        <p:spPr>
          <a:xfrm>
            <a:off x="838200" y="3577303"/>
            <a:ext cx="14859000" cy="4031873"/>
          </a:xfrm>
          <a:prstGeom prst="rect">
            <a:avLst/>
          </a:prstGeom>
          <a:noFill/>
        </p:spPr>
        <p:txBody>
          <a:bodyPr wrap="square">
            <a:spAutoFit/>
          </a:bodyPr>
          <a:lstStyle/>
          <a:p>
            <a:pPr>
              <a:buFont typeface="Arial" pitchFamily="34" charset="0"/>
              <a:buChar char="•"/>
            </a:pPr>
            <a:r>
              <a:rPr lang="tr-TR" sz="3200" dirty="0" smtClean="0">
                <a:solidFill>
                  <a:schemeClr val="bg1"/>
                </a:solidFill>
              </a:rPr>
              <a:t>Final aşamasında proje sahibi öğrenciler jüriye sözlü sunum yapacaktır. </a:t>
            </a:r>
          </a:p>
          <a:p>
            <a:pPr>
              <a:buFont typeface="Arial" pitchFamily="34" charset="0"/>
              <a:buChar char="•"/>
            </a:pPr>
            <a:r>
              <a:rPr lang="tr-TR" sz="3200" dirty="0" smtClean="0">
                <a:solidFill>
                  <a:schemeClr val="bg1"/>
                </a:solidFill>
              </a:rPr>
              <a:t>Öğrencilerden bu görüşme için bilgisayarda sunum hazırlamaları beklenir.</a:t>
            </a:r>
          </a:p>
          <a:p>
            <a:pPr>
              <a:buFont typeface="Arial" pitchFamily="34" charset="0"/>
              <a:buChar char="•"/>
            </a:pPr>
            <a:r>
              <a:rPr lang="tr-TR" sz="3200" dirty="0" smtClean="0">
                <a:solidFill>
                  <a:schemeClr val="bg1"/>
                </a:solidFill>
              </a:rPr>
              <a:t>Jüri sunumlarında kullanılacak bilgisayar ve projeksiyon cihazı TÜBİTAK tarafından sağlanır. </a:t>
            </a:r>
          </a:p>
          <a:p>
            <a:pPr>
              <a:buFont typeface="Arial" pitchFamily="34" charset="0"/>
              <a:buChar char="•"/>
            </a:pPr>
            <a:r>
              <a:rPr lang="tr-TR" sz="3200" dirty="0" smtClean="0">
                <a:solidFill>
                  <a:schemeClr val="bg1"/>
                </a:solidFill>
              </a:rPr>
              <a:t>Final aşamasında kullanılması öngörülen diğer teknik donanım ise proje sahibi öğrenciler tarafından temin edilir.</a:t>
            </a:r>
          </a:p>
          <a:p>
            <a:pPr>
              <a:buFont typeface="Arial" pitchFamily="34" charset="0"/>
              <a:buChar char="•"/>
            </a:pPr>
            <a:r>
              <a:rPr lang="tr-TR" sz="3200" dirty="0" smtClean="0">
                <a:solidFill>
                  <a:schemeClr val="bg1"/>
                </a:solidFill>
              </a:rPr>
              <a:t> </a:t>
            </a:r>
            <a:r>
              <a:rPr lang="tr-TR" sz="3200" dirty="0" smtClean="0">
                <a:solidFill>
                  <a:schemeClr val="bg1"/>
                </a:solidFill>
              </a:rPr>
              <a:t>Sergi </a:t>
            </a:r>
            <a:r>
              <a:rPr lang="tr-TR" sz="3200" dirty="0" smtClean="0">
                <a:solidFill>
                  <a:schemeClr val="bg1"/>
                </a:solidFill>
              </a:rPr>
              <a:t>değerlendirmelerinde projenin ön değerlendirmede aldığı puanın % 30’u etkili olacaktır.</a:t>
            </a:r>
            <a:endParaRPr lang="tr-TR" sz="3200" dirty="0">
              <a:solidFill>
                <a:schemeClr val="bg1"/>
              </a:solidFill>
            </a:endParaRPr>
          </a:p>
        </p:txBody>
      </p:sp>
    </p:spTree>
    <p:extLst>
      <p:ext uri="{BB962C8B-B14F-4D97-AF65-F5344CB8AC3E}">
        <p14:creationId xmlns="" xmlns:p14="http://schemas.microsoft.com/office/powerpoint/2010/main" val="4011016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4488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366630" y="2509505"/>
            <a:ext cx="17311770" cy="6771084"/>
          </a:xfrm>
          <a:prstGeom prst="rect">
            <a:avLst/>
          </a:prstGeom>
        </p:spPr>
        <p:txBody>
          <a:bodyPr wrap="square" lIns="0" tIns="0" rIns="0" bIns="0" rtlCol="0" anchor="t">
            <a:spAutoFit/>
          </a:bodyPr>
          <a:lstStyle/>
          <a:p>
            <a:endParaRPr lang="tr-TR" sz="2800" dirty="0">
              <a:solidFill>
                <a:schemeClr val="bg1"/>
              </a:solidFill>
            </a:endParaRPr>
          </a:p>
          <a:p>
            <a:r>
              <a:rPr lang="tr-TR" sz="2400" b="1" dirty="0">
                <a:solidFill>
                  <a:srgbClr val="C00000"/>
                </a:solidFill>
              </a:rPr>
              <a:t>1. Bilimsel bir araştırma projesinde şu adımlar bulunur:</a:t>
            </a:r>
          </a:p>
          <a:p>
            <a:r>
              <a:rPr lang="tr-TR" sz="2400" dirty="0">
                <a:solidFill>
                  <a:schemeClr val="bg1"/>
                </a:solidFill>
              </a:rPr>
              <a:t>*Araştırma Konusuna Karar Verme</a:t>
            </a:r>
          </a:p>
          <a:p>
            <a:r>
              <a:rPr lang="tr-TR" sz="2400" dirty="0">
                <a:solidFill>
                  <a:schemeClr val="bg1"/>
                </a:solidFill>
              </a:rPr>
              <a:t>*Danışman Belirleme</a:t>
            </a:r>
          </a:p>
          <a:p>
            <a:r>
              <a:rPr lang="tr-TR" sz="2400" dirty="0">
                <a:solidFill>
                  <a:schemeClr val="bg1"/>
                </a:solidFill>
              </a:rPr>
              <a:t>*Fikirleri Bir Soruya ve Hipoteze Kadar Küçültme </a:t>
            </a:r>
          </a:p>
          <a:p>
            <a:r>
              <a:rPr lang="tr-TR" sz="2400" dirty="0">
                <a:solidFill>
                  <a:schemeClr val="bg1"/>
                </a:solidFill>
              </a:rPr>
              <a:t>*Araştırma Planını Gerçekçi Tutma</a:t>
            </a:r>
          </a:p>
          <a:p>
            <a:r>
              <a:rPr lang="tr-TR" sz="2400" dirty="0">
                <a:solidFill>
                  <a:schemeClr val="bg1"/>
                </a:solidFill>
              </a:rPr>
              <a:t>*Proje İş-Zaman Çizelgesi Hazırlama</a:t>
            </a:r>
          </a:p>
          <a:p>
            <a:r>
              <a:rPr lang="tr-TR" sz="2400" dirty="0">
                <a:solidFill>
                  <a:schemeClr val="bg1"/>
                </a:solidFill>
              </a:rPr>
              <a:t>*Deney veya Gözlem Yapma ve Verileri Toplama </a:t>
            </a:r>
          </a:p>
          <a:p>
            <a:r>
              <a:rPr lang="tr-TR" sz="2400" dirty="0">
                <a:solidFill>
                  <a:schemeClr val="bg1"/>
                </a:solidFill>
              </a:rPr>
              <a:t>*Bulguları Sunma</a:t>
            </a:r>
          </a:p>
          <a:p>
            <a:r>
              <a:rPr lang="tr-TR" sz="2400" dirty="0">
                <a:solidFill>
                  <a:schemeClr val="bg1"/>
                </a:solidFill>
              </a:rPr>
              <a:t>*Yarışmaya Katılım </a:t>
            </a:r>
          </a:p>
          <a:p>
            <a:endParaRPr lang="tr-TR" sz="2400" dirty="0">
              <a:solidFill>
                <a:schemeClr val="bg1"/>
              </a:solidFill>
            </a:endParaRPr>
          </a:p>
          <a:p>
            <a:r>
              <a:rPr lang="pl-PL" sz="2400" dirty="0">
                <a:solidFill>
                  <a:srgbClr val="C00000"/>
                </a:solidFill>
              </a:rPr>
              <a:t>2. Proje </a:t>
            </a:r>
            <a:r>
              <a:rPr lang="tr-TR" sz="2400" dirty="0">
                <a:solidFill>
                  <a:srgbClr val="C00000"/>
                </a:solidFill>
              </a:rPr>
              <a:t>r</a:t>
            </a:r>
            <a:r>
              <a:rPr lang="pl-PL" sz="2400" dirty="0">
                <a:solidFill>
                  <a:srgbClr val="C00000"/>
                </a:solidFill>
              </a:rPr>
              <a:t>aporu</a:t>
            </a:r>
            <a:r>
              <a:rPr lang="tr-TR" sz="2400" dirty="0" err="1">
                <a:solidFill>
                  <a:srgbClr val="C00000"/>
                </a:solidFill>
              </a:rPr>
              <a:t>nda</a:t>
            </a:r>
            <a:r>
              <a:rPr lang="tr-TR" sz="2400" dirty="0">
                <a:solidFill>
                  <a:srgbClr val="C00000"/>
                </a:solidFill>
              </a:rPr>
              <a:t> şu başlıklar bulunur: </a:t>
            </a:r>
            <a:endParaRPr lang="tr-TR" sz="2400" dirty="0" smtClean="0">
              <a:solidFill>
                <a:srgbClr val="C00000"/>
              </a:solidFill>
            </a:endParaRPr>
          </a:p>
          <a:p>
            <a:r>
              <a:rPr lang="tr-TR" sz="2400" dirty="0" smtClean="0">
                <a:solidFill>
                  <a:schemeClr val="bg1"/>
                </a:solidFill>
              </a:rPr>
              <a:t>Proje Adı, Proje Özeti, Proje Amacı, Giriş, Yöntem, İş-Zaman Çizelgesi, Bulgular, Sonuç ve Tartışma, Öneriler, Kaynaklar ve Ekler </a:t>
            </a:r>
          </a:p>
          <a:p>
            <a:r>
              <a:rPr lang="tr-TR" sz="2400" dirty="0" smtClean="0">
                <a:solidFill>
                  <a:schemeClr val="bg1"/>
                </a:solidFill>
              </a:rPr>
              <a:t> </a:t>
            </a:r>
            <a:endParaRPr lang="tr-TR" sz="2400" dirty="0">
              <a:solidFill>
                <a:schemeClr val="bg1"/>
              </a:solidFill>
            </a:endParaRPr>
          </a:p>
          <a:p>
            <a:r>
              <a:rPr lang="tr-TR" sz="2400" dirty="0">
                <a:solidFill>
                  <a:srgbClr val="C00000"/>
                </a:solidFill>
              </a:rPr>
              <a:t>3. Bilimsel kaynak yazım kurallarına dikkat edilir.</a:t>
            </a:r>
          </a:p>
          <a:p>
            <a:endParaRPr lang="tr-TR" sz="2400" dirty="0">
              <a:solidFill>
                <a:schemeClr val="bg1"/>
              </a:solidFill>
            </a:endParaRPr>
          </a:p>
          <a:p>
            <a:r>
              <a:rPr lang="tr-TR" sz="2400" dirty="0">
                <a:solidFill>
                  <a:srgbClr val="C00000"/>
                </a:solidFill>
              </a:rPr>
              <a:t>4. Etkili bir proje sunumu hazırlanır.</a:t>
            </a:r>
          </a:p>
          <a:p>
            <a:endParaRPr lang="tr-TR" sz="2800" dirty="0">
              <a:solidFill>
                <a:schemeClr val="bg1"/>
              </a:solidFill>
            </a:endParaRPr>
          </a:p>
        </p:txBody>
      </p:sp>
      <p:sp>
        <p:nvSpPr>
          <p:cNvPr id="2" name="Dikdörtgen 1"/>
          <p:cNvSpPr/>
          <p:nvPr/>
        </p:nvSpPr>
        <p:spPr>
          <a:xfrm>
            <a:off x="366630" y="1529998"/>
            <a:ext cx="4494885" cy="954107"/>
          </a:xfrm>
          <a:prstGeom prst="rect">
            <a:avLst/>
          </a:prstGeom>
        </p:spPr>
        <p:txBody>
          <a:bodyPr wrap="none">
            <a:spAutoFit/>
          </a:bodyPr>
          <a:lstStyle/>
          <a:p>
            <a:r>
              <a:rPr lang="tr-TR" sz="2800" b="1" dirty="0"/>
              <a:t>YARIŞMAYA HAZIRLIK SÜRECİ</a:t>
            </a:r>
          </a:p>
          <a:p>
            <a:endParaRPr lang="tr-TR" sz="2800" dirty="0"/>
          </a:p>
        </p:txBody>
      </p:sp>
    </p:spTree>
    <p:extLst>
      <p:ext uri="{BB962C8B-B14F-4D97-AF65-F5344CB8AC3E}">
        <p14:creationId xmlns="" xmlns:p14="http://schemas.microsoft.com/office/powerpoint/2010/main" val="348214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752600" y="4705831"/>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3" name="Metin kutusu 22">
            <a:extLst>
              <a:ext uri="{FF2B5EF4-FFF2-40B4-BE49-F238E27FC236}">
                <a16:creationId xmlns="" xmlns:a16="http://schemas.microsoft.com/office/drawing/2014/main" id="{A4B42702-7429-4488-A455-BCDDA9B6F296}"/>
              </a:ext>
            </a:extLst>
          </p:cNvPr>
          <p:cNvSpPr txBox="1"/>
          <p:nvPr/>
        </p:nvSpPr>
        <p:spPr>
          <a:xfrm>
            <a:off x="1219200" y="2019300"/>
            <a:ext cx="4496897" cy="4031873"/>
          </a:xfrm>
          <a:prstGeom prst="rect">
            <a:avLst/>
          </a:prstGeom>
          <a:noFill/>
        </p:spPr>
        <p:txBody>
          <a:bodyPr wrap="square">
            <a:spAutoFit/>
          </a:bodyPr>
          <a:lstStyle/>
          <a:p>
            <a:r>
              <a:rPr kumimoji="0" lang="tr-TR" sz="3200" b="1" i="0" u="none" strike="noStrike" kern="1200" cap="none" spc="0" normalizeH="0" baseline="0" noProof="0" dirty="0">
                <a:ln>
                  <a:noFill/>
                </a:ln>
                <a:solidFill>
                  <a:schemeClr val="bg1"/>
                </a:solidFill>
                <a:effectLst/>
                <a:uLnTx/>
                <a:uFillTx/>
                <a:latin typeface="Calibri"/>
                <a:ea typeface="+mn-ea"/>
                <a:cs typeface="+mn-cs"/>
              </a:rPr>
              <a:t>Yarışmanın sergi aşamasında yapılan değerlendirme sonucunda başarılı bulunan proje sahibi öğrencilere Birincilik, İkincilik, Üçüncülük ve Teşvik ödülleri verilir. </a:t>
            </a:r>
            <a:endParaRPr lang="tr-TR" sz="3200" dirty="0">
              <a:solidFill>
                <a:schemeClr val="bg1"/>
              </a:solidFill>
            </a:endParaRPr>
          </a:p>
        </p:txBody>
      </p:sp>
      <p:sp>
        <p:nvSpPr>
          <p:cNvPr id="25" name="Metin kutusu 24">
            <a:extLst>
              <a:ext uri="{FF2B5EF4-FFF2-40B4-BE49-F238E27FC236}">
                <a16:creationId xmlns="" xmlns:a16="http://schemas.microsoft.com/office/drawing/2014/main" id="{E53BD12C-3190-4990-9359-E53E7B231AF4}"/>
              </a:ext>
            </a:extLst>
          </p:cNvPr>
          <p:cNvSpPr txBox="1"/>
          <p:nvPr/>
        </p:nvSpPr>
        <p:spPr>
          <a:xfrm>
            <a:off x="6477000" y="1943100"/>
            <a:ext cx="4779806" cy="4031873"/>
          </a:xfrm>
          <a:prstGeom prst="rect">
            <a:avLst/>
          </a:prstGeom>
          <a:noFill/>
        </p:spPr>
        <p:txBody>
          <a:bodyPr wrap="square">
            <a:spAutoFit/>
          </a:bodyPr>
          <a:lstStyle/>
          <a:p>
            <a:r>
              <a:rPr lang="tr-TR" sz="3200" b="1" dirty="0">
                <a:solidFill>
                  <a:schemeClr val="bg1"/>
                </a:solidFill>
              </a:rPr>
              <a:t>Sergide ödül alan öğrencilere para ödülü ve başarı belgesi, varsa danışman öğretmenine para ödülü verilir. Ödül miktarlarına programın web sayfasından bakılabilir. </a:t>
            </a:r>
          </a:p>
        </p:txBody>
      </p:sp>
      <p:sp>
        <p:nvSpPr>
          <p:cNvPr id="27" name="Metin kutusu 26">
            <a:extLst>
              <a:ext uri="{FF2B5EF4-FFF2-40B4-BE49-F238E27FC236}">
                <a16:creationId xmlns="" xmlns:a16="http://schemas.microsoft.com/office/drawing/2014/main" id="{2BAD642E-7565-4C6D-BAEA-52BD6E3D1C84}"/>
              </a:ext>
            </a:extLst>
          </p:cNvPr>
          <p:cNvSpPr txBox="1"/>
          <p:nvPr/>
        </p:nvSpPr>
        <p:spPr>
          <a:xfrm>
            <a:off x="12344400" y="1409700"/>
            <a:ext cx="4267200" cy="5509200"/>
          </a:xfrm>
          <a:prstGeom prst="rect">
            <a:avLst/>
          </a:prstGeom>
          <a:noFill/>
        </p:spPr>
        <p:txBody>
          <a:bodyPr wrap="square">
            <a:spAutoFit/>
          </a:bodyPr>
          <a:lstStyle/>
          <a:p>
            <a:r>
              <a:rPr kumimoji="0" lang="tr-TR" sz="3200" b="1" i="0" u="none" strike="noStrike" kern="1200" cap="none" spc="0" normalizeH="0" baseline="0" noProof="0" dirty="0">
                <a:ln>
                  <a:noFill/>
                </a:ln>
                <a:solidFill>
                  <a:schemeClr val="bg1"/>
                </a:solidFill>
                <a:effectLst/>
                <a:uLnTx/>
                <a:uFillTx/>
                <a:latin typeface="Calibri"/>
                <a:ea typeface="+mn-ea"/>
                <a:cs typeface="+mn-cs"/>
              </a:rPr>
              <a:t>Her ana alanda Birincilik ödülü alan proje sahipleri, Antarktika’da yapılan güncel çalışmaları yakından takip etmeleri için TÜBİTAK Kutup Araştırmaları Enstitüsü’nde (TÜBİTAK KARE) konuk edilecektir. </a:t>
            </a:r>
            <a:endParaRPr lang="tr-TR" sz="3200" dirty="0">
              <a:solidFill>
                <a:schemeClr val="bg1"/>
              </a:solidFill>
            </a:endParaRPr>
          </a:p>
        </p:txBody>
      </p:sp>
      <p:sp>
        <p:nvSpPr>
          <p:cNvPr id="20" name="19 Dikdörtgen"/>
          <p:cNvSpPr/>
          <p:nvPr/>
        </p:nvSpPr>
        <p:spPr>
          <a:xfrm>
            <a:off x="1524000" y="7429500"/>
            <a:ext cx="13639800" cy="1569660"/>
          </a:xfrm>
          <a:prstGeom prst="rect">
            <a:avLst/>
          </a:prstGeom>
        </p:spPr>
        <p:txBody>
          <a:bodyPr wrap="square">
            <a:spAutoFit/>
          </a:bodyPr>
          <a:lstStyle/>
          <a:p>
            <a:r>
              <a:rPr lang="tr-TR" sz="3200" dirty="0" smtClean="0">
                <a:solidFill>
                  <a:schemeClr val="bg1"/>
                </a:solidFill>
              </a:rPr>
              <a:t>Final Yarışması sonucunda derece alan ve üniversite giriş sınavında her alan için (eşit ağırlık/sayısal/sözel) ilk 25.000’e giren öğrenciler TÜBİTAK 2205-Lisans Burs Programından faydalanır. </a:t>
            </a:r>
            <a:endParaRPr lang="tr-TR" sz="3200" dirty="0">
              <a:solidFill>
                <a:schemeClr val="bg1"/>
              </a:solidFill>
            </a:endParaRPr>
          </a:p>
        </p:txBody>
      </p:sp>
      <p:sp>
        <p:nvSpPr>
          <p:cNvPr id="22" name="21 5-Nokta Yıldız"/>
          <p:cNvSpPr/>
          <p:nvPr/>
        </p:nvSpPr>
        <p:spPr>
          <a:xfrm>
            <a:off x="685800" y="2019300"/>
            <a:ext cx="4572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23 5-Nokta Yıldız"/>
          <p:cNvSpPr/>
          <p:nvPr/>
        </p:nvSpPr>
        <p:spPr>
          <a:xfrm>
            <a:off x="5867400" y="1943100"/>
            <a:ext cx="4572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25 5-Nokta Yıldız"/>
          <p:cNvSpPr/>
          <p:nvPr/>
        </p:nvSpPr>
        <p:spPr>
          <a:xfrm>
            <a:off x="11734800" y="1562100"/>
            <a:ext cx="4572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27 5-Nokta Yıldız"/>
          <p:cNvSpPr/>
          <p:nvPr/>
        </p:nvSpPr>
        <p:spPr>
          <a:xfrm>
            <a:off x="914400" y="7429500"/>
            <a:ext cx="4572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Başlık"/>
          <p:cNvSpPr>
            <a:spLocks noGrp="1"/>
          </p:cNvSpPr>
          <p:nvPr>
            <p:ph type="ctrTitle"/>
          </p:nvPr>
        </p:nvSpPr>
        <p:spPr>
          <a:xfrm>
            <a:off x="1219200" y="419100"/>
            <a:ext cx="5943600" cy="1219200"/>
          </a:xfrm>
        </p:spPr>
        <p:txBody>
          <a:bodyPr/>
          <a:lstStyle/>
          <a:p>
            <a:pPr algn="l"/>
            <a:r>
              <a:rPr lang="tr-TR" dirty="0" smtClean="0">
                <a:solidFill>
                  <a:srgbClr val="C00000"/>
                </a:solidFill>
              </a:rPr>
              <a:t>ÖDÜL SÜRECİ</a:t>
            </a:r>
            <a:endParaRPr lang="tr-TR"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20394" y="8629595"/>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128514"/>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a:p>
              <a:pPr>
                <a:lnSpc>
                  <a:spcPts val="3300"/>
                </a:lnSpc>
              </a:pPr>
              <a:r>
                <a:rPr lang="tr-TR" sz="1600" b="1" dirty="0">
                  <a:solidFill>
                    <a:srgbClr val="1B1A1A"/>
                  </a:solidFill>
                  <a:latin typeface="+mj-lt"/>
                </a:rPr>
                <a:t>ANKARA MEM ARGE- ULUSAL PROJELER BİRİMİ ÇALIŞMASIDIR.</a:t>
              </a:r>
              <a:endParaRPr lang="en-US" sz="1600" b="1" dirty="0">
                <a:solidFill>
                  <a:srgbClr val="1B1A1A"/>
                </a:solidFill>
                <a:latin typeface="+mj-lt"/>
              </a:endParaRPr>
            </a:p>
          </p:txBody>
        </p:sp>
      </p:grpSp>
      <p:sp>
        <p:nvSpPr>
          <p:cNvPr id="3" name="Dikdörtgen 2"/>
          <p:cNvSpPr/>
          <p:nvPr/>
        </p:nvSpPr>
        <p:spPr>
          <a:xfrm>
            <a:off x="762000" y="1519211"/>
            <a:ext cx="16992600" cy="4031873"/>
          </a:xfrm>
          <a:prstGeom prst="rect">
            <a:avLst/>
          </a:prstGeom>
        </p:spPr>
        <p:txBody>
          <a:bodyPr wrap="square">
            <a:spAutoFit/>
          </a:bodyPr>
          <a:lstStyle/>
          <a:p>
            <a:r>
              <a:rPr lang="tr-TR" sz="3200" b="1" dirty="0">
                <a:solidFill>
                  <a:srgbClr val="C00000"/>
                </a:solidFill>
              </a:rPr>
              <a:t>DAHA AYRINTILI BİLGİ İÇİN,</a:t>
            </a:r>
          </a:p>
          <a:p>
            <a:endParaRPr lang="tr-TR" sz="3200" b="1" dirty="0">
              <a:solidFill>
                <a:schemeClr val="bg1"/>
              </a:solidFill>
            </a:endParaRPr>
          </a:p>
          <a:p>
            <a:endParaRPr lang="tr-TR" sz="3200" b="1" dirty="0">
              <a:solidFill>
                <a:schemeClr val="bg1"/>
              </a:solidFill>
            </a:endParaRPr>
          </a:p>
          <a:p>
            <a:r>
              <a:rPr lang="tr-TR" sz="3200" b="1" dirty="0">
                <a:solidFill>
                  <a:schemeClr val="bg1"/>
                </a:solidFill>
              </a:rPr>
              <a:t>*2204-C/ TÜBİTAK LİSE ÖĞRENCİLERİ KUTUP ARAŞTIRMA  PROJELERİ YARIŞMASI ÇAĞRI DUYURUSU</a:t>
            </a:r>
          </a:p>
          <a:p>
            <a:endParaRPr lang="tr-TR" sz="3200" b="1" dirty="0">
              <a:solidFill>
                <a:schemeClr val="bg1"/>
              </a:solidFill>
            </a:endParaRPr>
          </a:p>
          <a:p>
            <a:r>
              <a:rPr lang="tr-TR" sz="3200" b="1" dirty="0">
                <a:solidFill>
                  <a:schemeClr val="bg1"/>
                </a:solidFill>
              </a:rPr>
              <a:t>*2204-C/ TÜBİTAK LİSE ÖĞRENCİLERİ KUTUP ARAŞTIRMA  PROJELERİ YARIŞMASI PROJE REHBERİ																</a:t>
            </a:r>
          </a:p>
          <a:p>
            <a:r>
              <a:rPr lang="tr-TR" sz="3200" b="1" dirty="0">
                <a:solidFill>
                  <a:schemeClr val="bg1"/>
                </a:solidFill>
              </a:rPr>
              <a:t> 													</a:t>
            </a:r>
            <a:r>
              <a:rPr lang="tr-TR" sz="3200" b="1" u="sng" dirty="0">
                <a:solidFill>
                  <a:srgbClr val="C00000"/>
                </a:solidFill>
              </a:rPr>
              <a:t>DİKKATLE OKUNMALIDIR.</a:t>
            </a:r>
          </a:p>
        </p:txBody>
      </p:sp>
      <p:sp>
        <p:nvSpPr>
          <p:cNvPr id="22" name="Metin kutusu 21">
            <a:extLst>
              <a:ext uri="{FF2B5EF4-FFF2-40B4-BE49-F238E27FC236}">
                <a16:creationId xmlns="" xmlns:a16="http://schemas.microsoft.com/office/drawing/2014/main" id="{93B1E1DD-248B-4EF5-AD58-E478510F29AC}"/>
              </a:ext>
            </a:extLst>
          </p:cNvPr>
          <p:cNvSpPr txBox="1"/>
          <p:nvPr/>
        </p:nvSpPr>
        <p:spPr>
          <a:xfrm>
            <a:off x="1371600" y="6434069"/>
            <a:ext cx="14020800" cy="369332"/>
          </a:xfrm>
          <a:prstGeom prst="rect">
            <a:avLst/>
          </a:prstGeom>
          <a:noFill/>
        </p:spPr>
        <p:txBody>
          <a:bodyPr wrap="square">
            <a:spAutoFit/>
          </a:bodyPr>
          <a:lstStyle/>
          <a:p>
            <a:r>
              <a:rPr lang="tr-TR" dirty="0">
                <a:solidFill>
                  <a:schemeClr val="bg1"/>
                </a:solidFill>
              </a:rPr>
              <a:t>https://www.tubitak.gov.tr/tr/yarismalar/icerik-2204-c-lise-ogrencileri-kutup-arastirma-projeleri-yarismasi</a:t>
            </a:r>
          </a:p>
        </p:txBody>
      </p:sp>
    </p:spTree>
    <p:extLst>
      <p:ext uri="{BB962C8B-B14F-4D97-AF65-F5344CB8AC3E}">
        <p14:creationId xmlns="" xmlns:p14="http://schemas.microsoft.com/office/powerpoint/2010/main" val="4193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4401" y="571500"/>
            <a:ext cx="16611599" cy="9067800"/>
            <a:chOff x="-4200003" y="-351890"/>
            <a:chExt cx="21227081" cy="4926454"/>
          </a:xfrm>
        </p:grpSpPr>
        <p:sp>
          <p:nvSpPr>
            <p:cNvPr id="4" name="AutoShape 4"/>
            <p:cNvSpPr/>
            <p:nvPr/>
          </p:nvSpPr>
          <p:spPr>
            <a:xfrm>
              <a:off x="-4200003" y="-351890"/>
              <a:ext cx="2122708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sp>
        <p:nvSpPr>
          <p:cNvPr id="6" name="5 Dikdörtgen"/>
          <p:cNvSpPr/>
          <p:nvPr/>
        </p:nvSpPr>
        <p:spPr>
          <a:xfrm>
            <a:off x="1219200" y="1638300"/>
            <a:ext cx="15544800" cy="5078313"/>
          </a:xfrm>
          <a:prstGeom prst="rect">
            <a:avLst/>
          </a:prstGeom>
        </p:spPr>
        <p:txBody>
          <a:bodyPr wrap="square">
            <a:spAutoFit/>
          </a:bodyPr>
          <a:lstStyle/>
          <a:p>
            <a:pPr algn="ctr"/>
            <a:r>
              <a:rPr lang="tr-TR" sz="3600" dirty="0" smtClean="0">
                <a:solidFill>
                  <a:srgbClr val="C00000"/>
                </a:solidFill>
              </a:rPr>
              <a:t>Çağrının Amacı ve Kapsamı</a:t>
            </a:r>
            <a:r>
              <a:rPr lang="tr-TR" sz="3600" dirty="0" smtClean="0"/>
              <a:t> </a:t>
            </a:r>
          </a:p>
          <a:p>
            <a:pPr algn="ctr"/>
            <a:endParaRPr lang="tr-TR" sz="3600" dirty="0" smtClean="0"/>
          </a:p>
          <a:p>
            <a:pPr algn="just"/>
            <a:r>
              <a:rPr lang="tr-TR" sz="3600" dirty="0" smtClean="0"/>
              <a:t>Çağrının amacı, lise öğrenimine devam etmekte olan öğrencileri Antarktika ve Arktik bölgelerde kutup bilimleri konusunda çalışmalar yapmaya teşvik etmek, kutup bilimleri alanında araştırmalar yapmaya yönlendirilen öğrencilerin bu alanda yapacakları nitelikli çalışmalarla ülkemizin gelecekte uluslararası bilimsel çevrelerde önde gelen ülkelerden biri haline gelmesine katkı sağlamaktır. Bu çağrı, program kapsamında düzenlenecek olan yarışmaya yönelik kuralları, işlemleri ve yükümlülükleri kapsar. </a:t>
            </a:r>
            <a:endParaRPr lang="tr-T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95400" y="647700"/>
            <a:ext cx="15392400" cy="906780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sp>
        <p:nvSpPr>
          <p:cNvPr id="6" name="5 Dikdörtgen"/>
          <p:cNvSpPr/>
          <p:nvPr/>
        </p:nvSpPr>
        <p:spPr>
          <a:xfrm>
            <a:off x="1752600" y="2552700"/>
            <a:ext cx="12649200" cy="6986528"/>
          </a:xfrm>
          <a:prstGeom prst="rect">
            <a:avLst/>
          </a:prstGeom>
        </p:spPr>
        <p:txBody>
          <a:bodyPr wrap="square">
            <a:spAutoFit/>
          </a:bodyPr>
          <a:lstStyle/>
          <a:p>
            <a:pPr>
              <a:buFont typeface="Arial" pitchFamily="34" charset="0"/>
              <a:buChar char="•"/>
            </a:pPr>
            <a:r>
              <a:rPr lang="tr-TR" sz="3200" dirty="0" smtClean="0"/>
              <a:t>Proje hazırlığında kullanılması planlanan veri toplama araçlarının (test, anket, görüşme formu, vb.) elektronik başvuru sistemine PDF formatında yüklenmesi gerekir. Veri toplama araçlarının uygulanabilmesine ilişkin İl/İlçe Milli Eğitim Müdürlüğü’nden alınmış izin belgesinin taratılarak sisteme yüklenmesi gerekir. </a:t>
            </a:r>
          </a:p>
          <a:p>
            <a:endParaRPr lang="tr-TR" sz="3200" dirty="0" smtClean="0"/>
          </a:p>
          <a:p>
            <a:pPr>
              <a:buFont typeface="Arial" pitchFamily="34" charset="0"/>
              <a:buChar char="•"/>
            </a:pPr>
            <a:r>
              <a:rPr lang="tr-TR" sz="3200" dirty="0" smtClean="0"/>
              <a:t>Sergi değerlendirmelerinde projenin ön değerlendirmede aldığı puanın % 30’u etkili olacaktır.</a:t>
            </a:r>
          </a:p>
          <a:p>
            <a:endParaRPr lang="tr-TR" sz="3200" dirty="0" smtClean="0"/>
          </a:p>
          <a:p>
            <a:pPr>
              <a:buFont typeface="Arial" pitchFamily="34" charset="0"/>
              <a:buChar char="•"/>
            </a:pPr>
            <a:r>
              <a:rPr lang="tr-TR" sz="3200" dirty="0" smtClean="0"/>
              <a:t> Yarışmaya katılacak öğrenciler 20 yaşından gün almamış olmalıdır.</a:t>
            </a:r>
          </a:p>
          <a:p>
            <a:endParaRPr lang="tr-TR" sz="3200" dirty="0" smtClean="0"/>
          </a:p>
          <a:p>
            <a:pPr>
              <a:buFont typeface="Arial" pitchFamily="34" charset="0"/>
              <a:buChar char="•"/>
            </a:pPr>
            <a:r>
              <a:rPr lang="tr-TR" sz="3200" dirty="0" smtClean="0"/>
              <a:t> Başvuru sistemine yüklenecek belgelerin dosya adı 25 karakteri geçmemeli, kişisel bilgiler içermemeli ve dosya uzantısı ‘.</a:t>
            </a:r>
            <a:r>
              <a:rPr lang="tr-TR" sz="3200" dirty="0" err="1" smtClean="0"/>
              <a:t>pdf</a:t>
            </a:r>
            <a:r>
              <a:rPr lang="tr-TR" sz="3200" dirty="0" smtClean="0"/>
              <a:t>’ şeklinde olmalıdır.</a:t>
            </a:r>
            <a:endParaRPr lang="tr-TR" sz="3200" dirty="0"/>
          </a:p>
        </p:txBody>
      </p:sp>
      <p:sp>
        <p:nvSpPr>
          <p:cNvPr id="7" name="6 Dikdörtgen"/>
          <p:cNvSpPr/>
          <p:nvPr/>
        </p:nvSpPr>
        <p:spPr>
          <a:xfrm>
            <a:off x="4495800" y="1181100"/>
            <a:ext cx="7696200" cy="1323439"/>
          </a:xfrm>
          <a:prstGeom prst="rect">
            <a:avLst/>
          </a:prstGeom>
        </p:spPr>
        <p:txBody>
          <a:bodyPr wrap="square">
            <a:spAutoFit/>
          </a:bodyPr>
          <a:lstStyle/>
          <a:p>
            <a:pPr algn="ctr"/>
            <a:r>
              <a:rPr lang="tr-TR" sz="4000" dirty="0" smtClean="0">
                <a:solidFill>
                  <a:srgbClr val="FF0000"/>
                </a:solidFill>
              </a:rPr>
              <a:t>2023 Yılında Programda Yapılan Güncellemeler </a:t>
            </a:r>
            <a:endParaRPr lang="tr-TR" sz="40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3" name="Group 3"/>
          <p:cNvGrpSpPr/>
          <p:nvPr/>
        </p:nvGrpSpPr>
        <p:grpSpPr>
          <a:xfrm>
            <a:off x="228600" y="952500"/>
            <a:ext cx="4247284" cy="78066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000" dirty="0">
                  <a:solidFill>
                    <a:srgbClr val="1B1A1A"/>
                  </a:solidFill>
                  <a:latin typeface="Muli Bold"/>
                </a:rPr>
                <a:t>Kimler Katılabilir?</a:t>
              </a:r>
              <a:endParaRPr lang="en-US" sz="3000" dirty="0">
                <a:solidFill>
                  <a:srgbClr val="1B1A1A"/>
                </a:solidFill>
                <a:latin typeface="Muli Bold"/>
              </a:endParaRPr>
            </a:p>
          </p:txBody>
        </p:sp>
      </p:grpSp>
      <p:grpSp>
        <p:nvGrpSpPr>
          <p:cNvPr id="6" name="Group 6"/>
          <p:cNvGrpSpPr/>
          <p:nvPr/>
        </p:nvGrpSpPr>
        <p:grpSpPr>
          <a:xfrm>
            <a:off x="7048499" y="2298061"/>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0" name="Dikdörtgen 9"/>
          <p:cNvSpPr/>
          <p:nvPr/>
        </p:nvSpPr>
        <p:spPr>
          <a:xfrm>
            <a:off x="7086600" y="2400300"/>
            <a:ext cx="5810693" cy="646331"/>
          </a:xfrm>
          <a:prstGeom prst="rect">
            <a:avLst/>
          </a:prstGeom>
        </p:spPr>
        <p:txBody>
          <a:bodyPr wrap="none">
            <a:spAutoFit/>
          </a:bodyPr>
          <a:lstStyle/>
          <a:p>
            <a:r>
              <a:rPr lang="tr-TR" sz="3600" b="1" dirty="0">
                <a:solidFill>
                  <a:schemeClr val="bg1"/>
                </a:solidFill>
              </a:rPr>
              <a:t>Başvuru Koşulları ve Belgeler </a:t>
            </a:r>
            <a:endParaRPr lang="tr-TR" sz="3600" dirty="0">
              <a:solidFill>
                <a:schemeClr val="bg1"/>
              </a:solidFill>
            </a:endParaRPr>
          </a:p>
        </p:txBody>
      </p:sp>
      <p:sp>
        <p:nvSpPr>
          <p:cNvPr id="11" name="Dikdörtgen 10"/>
          <p:cNvSpPr/>
          <p:nvPr/>
        </p:nvSpPr>
        <p:spPr>
          <a:xfrm>
            <a:off x="7086600" y="4351939"/>
            <a:ext cx="9144000" cy="3970318"/>
          </a:xfrm>
          <a:prstGeom prst="rect">
            <a:avLst/>
          </a:prstGeom>
        </p:spPr>
        <p:txBody>
          <a:bodyPr>
            <a:spAutoFit/>
          </a:bodyPr>
          <a:lstStyle/>
          <a:p>
            <a:r>
              <a:rPr lang="tr-TR" sz="2800" dirty="0">
                <a:solidFill>
                  <a:schemeClr val="bg1"/>
                </a:solidFill>
              </a:rPr>
              <a:t>*Yarışmaya Türkiye ve KKTC’de öğrenim gören tüm lise öğrencileri katılabilir.</a:t>
            </a:r>
          </a:p>
          <a:p>
            <a:r>
              <a:rPr lang="tr-TR" sz="2800" dirty="0">
                <a:solidFill>
                  <a:schemeClr val="bg1"/>
                </a:solidFill>
              </a:rPr>
              <a:t>*Yarışmaya her öğrenci yalnızca </a:t>
            </a:r>
            <a:r>
              <a:rPr lang="tr-TR" sz="2800" u="sng" dirty="0">
                <a:solidFill>
                  <a:schemeClr val="bg1"/>
                </a:solidFill>
              </a:rPr>
              <a:t>bir proje </a:t>
            </a:r>
            <a:r>
              <a:rPr lang="tr-TR" sz="2800" dirty="0">
                <a:solidFill>
                  <a:schemeClr val="bg1"/>
                </a:solidFill>
              </a:rPr>
              <a:t>ile katılabilir ve her proje </a:t>
            </a:r>
            <a:r>
              <a:rPr lang="tr-TR" sz="2800" u="sng" dirty="0">
                <a:solidFill>
                  <a:schemeClr val="bg1"/>
                </a:solidFill>
              </a:rPr>
              <a:t>en çok üç öğrenci </a:t>
            </a:r>
            <a:r>
              <a:rPr lang="tr-TR" sz="2800" dirty="0">
                <a:solidFill>
                  <a:schemeClr val="bg1"/>
                </a:solidFill>
              </a:rPr>
              <a:t>tarafından hazırlanabilir.</a:t>
            </a:r>
          </a:p>
          <a:p>
            <a:r>
              <a:rPr lang="tr-TR" sz="2800" dirty="0">
                <a:solidFill>
                  <a:schemeClr val="bg1"/>
                </a:solidFill>
              </a:rPr>
              <a:t>*Bir projede sadece bir danışman görev alabilir ve danışman birden fazla projeye danışmanlık yapabilir.</a:t>
            </a:r>
          </a:p>
          <a:p>
            <a:r>
              <a:rPr lang="tr-TR" sz="2800" dirty="0">
                <a:solidFill>
                  <a:schemeClr val="bg1"/>
                </a:solidFill>
              </a:rPr>
              <a:t>*Projede danışman olması zorunlu değildir. </a:t>
            </a:r>
            <a:endParaRPr lang="tr-TR" sz="2800" dirty="0" smtClean="0">
              <a:solidFill>
                <a:schemeClr val="bg1"/>
              </a:solidFill>
            </a:endParaRPr>
          </a:p>
          <a:p>
            <a:r>
              <a:rPr lang="tr-TR" sz="2800" dirty="0" smtClean="0">
                <a:solidFill>
                  <a:schemeClr val="bg1"/>
                </a:solidFill>
              </a:rPr>
              <a:t>* Yarışmaya başvuruda bulunacak bir projedeki öğrenciler ve danışman farklı okullardan olabilir. </a:t>
            </a:r>
            <a:endParaRPr lang="tr-TR" sz="2800" dirty="0">
              <a:solidFill>
                <a:schemeClr val="bg1"/>
              </a:solidFill>
            </a:endParaRPr>
          </a:p>
        </p:txBody>
      </p:sp>
      <p:pic>
        <p:nvPicPr>
          <p:cNvPr id="13" name="Resim 12">
            <a:extLst>
              <a:ext uri="{FF2B5EF4-FFF2-40B4-BE49-F238E27FC236}">
                <a16:creationId xmlns="" xmlns:a16="http://schemas.microsoft.com/office/drawing/2014/main" id="{311141B4-0FBD-4714-842D-BABFEDFB19F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0600" y="2298061"/>
            <a:ext cx="5200093" cy="74577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225874"/>
            <a:ext cx="12961513" cy="10512874"/>
          </a:xfrm>
          <a:prstGeom prst="rect">
            <a:avLst/>
          </a:prstGeom>
          <a:solidFill>
            <a:srgbClr val="CCED00"/>
          </a:solidFill>
        </p:spPr>
      </p:sp>
      <p:grpSp>
        <p:nvGrpSpPr>
          <p:cNvPr id="3" name="Group 3"/>
          <p:cNvGrpSpPr/>
          <p:nvPr/>
        </p:nvGrpSpPr>
        <p:grpSpPr>
          <a:xfrm>
            <a:off x="685800" y="952500"/>
            <a:ext cx="9906000" cy="7893699"/>
            <a:chOff x="-128712" y="66674"/>
            <a:chExt cx="13885095" cy="4815771"/>
          </a:xfrm>
        </p:grpSpPr>
        <p:sp>
          <p:nvSpPr>
            <p:cNvPr id="4" name="AutoShape 4"/>
            <p:cNvSpPr/>
            <p:nvPr/>
          </p:nvSpPr>
          <p:spPr>
            <a:xfrm>
              <a:off x="0" y="4869717"/>
              <a:ext cx="8802599" cy="12728"/>
            </a:xfrm>
            <a:prstGeom prst="rect">
              <a:avLst/>
            </a:prstGeom>
            <a:solidFill>
              <a:srgbClr val="1B1A1A"/>
            </a:solidFill>
          </p:spPr>
        </p:sp>
        <p:sp>
          <p:nvSpPr>
            <p:cNvPr id="5" name="TextBox 5"/>
            <p:cNvSpPr txBox="1"/>
            <p:nvPr/>
          </p:nvSpPr>
          <p:spPr>
            <a:xfrm>
              <a:off x="-3" y="66674"/>
              <a:ext cx="8802599" cy="1129344"/>
            </a:xfrm>
            <a:prstGeom prst="rect">
              <a:avLst/>
            </a:prstGeom>
          </p:spPr>
          <p:txBody>
            <a:bodyPr lIns="0" tIns="0" rIns="0" bIns="0" rtlCol="0" anchor="t">
              <a:spAutoFit/>
            </a:bodyPr>
            <a:lstStyle/>
            <a:p>
              <a:pPr>
                <a:lnSpc>
                  <a:spcPts val="7700"/>
                </a:lnSpc>
              </a:pPr>
              <a:r>
                <a:rPr lang="tr-TR" sz="4400" dirty="0">
                  <a:solidFill>
                    <a:srgbClr val="C00000"/>
                  </a:solidFill>
                  <a:latin typeface="+mj-lt"/>
                </a:rPr>
                <a:t>Başvuru İşlemleri</a:t>
              </a:r>
            </a:p>
            <a:p>
              <a:pPr>
                <a:lnSpc>
                  <a:spcPts val="7700"/>
                </a:lnSpc>
              </a:pPr>
              <a:endParaRPr lang="en-US" sz="3200" dirty="0">
                <a:solidFill>
                  <a:srgbClr val="1B1A1A"/>
                </a:solidFill>
                <a:latin typeface="Muli Black Bold"/>
              </a:endParaRPr>
            </a:p>
          </p:txBody>
        </p:sp>
        <p:sp>
          <p:nvSpPr>
            <p:cNvPr id="6" name="TextBox 6"/>
            <p:cNvSpPr txBox="1"/>
            <p:nvPr/>
          </p:nvSpPr>
          <p:spPr>
            <a:xfrm>
              <a:off x="-128712" y="1275360"/>
              <a:ext cx="13885095" cy="2628747"/>
            </a:xfrm>
            <a:prstGeom prst="rect">
              <a:avLst/>
            </a:prstGeom>
          </p:spPr>
          <p:txBody>
            <a:bodyPr wrap="square" lIns="0" tIns="0" rIns="0" bIns="0" rtlCol="0" anchor="t">
              <a:spAutoFit/>
            </a:bodyPr>
            <a:lstStyle/>
            <a:p>
              <a:r>
                <a:rPr lang="tr-TR" sz="2800" dirty="0"/>
                <a:t>* Lise Öğrencileri Kutup Araştırma Projeleri Yarışması Proje Rehberine göre hazırlanan ve tamamlanan </a:t>
              </a:r>
              <a:r>
                <a:rPr lang="tr-TR" sz="2800" dirty="0" smtClean="0"/>
                <a:t>projeler </a:t>
              </a:r>
              <a:r>
                <a:rPr lang="tr-TR" sz="2800" dirty="0" smtClean="0">
                  <a:solidFill>
                    <a:srgbClr val="C00000"/>
                  </a:solidFill>
                </a:rPr>
                <a:t>7 Kasım 2022 </a:t>
              </a:r>
              <a:r>
                <a:rPr lang="tr-TR" sz="2800" dirty="0" smtClean="0"/>
                <a:t>tarihinde başlar, </a:t>
              </a:r>
              <a:r>
                <a:rPr lang="tr-TR" sz="2800" dirty="0" smtClean="0">
                  <a:solidFill>
                    <a:srgbClr val="C00000"/>
                  </a:solidFill>
                </a:rPr>
                <a:t>2 Ocak 2023 tarihinde saat 17.30’da </a:t>
              </a:r>
              <a:r>
                <a:rPr lang="tr-TR" sz="2800" dirty="0" smtClean="0"/>
                <a:t>sona erer. </a:t>
              </a:r>
              <a:endParaRPr lang="tr-TR" sz="2800" dirty="0"/>
            </a:p>
            <a:p>
              <a:endParaRPr lang="tr-TR" sz="2800" dirty="0"/>
            </a:p>
            <a:p>
              <a:r>
                <a:rPr lang="tr-TR" sz="2800" dirty="0"/>
                <a:t>* Başvurular </a:t>
              </a:r>
              <a:r>
                <a:rPr lang="tr-TR" sz="2800" dirty="0">
                  <a:solidFill>
                    <a:srgbClr val="0070C0"/>
                  </a:solidFill>
                </a:rPr>
                <a:t>https://e-bideb.tubitak.gov.tr </a:t>
              </a:r>
              <a:r>
                <a:rPr lang="tr-TR" sz="2800" dirty="0"/>
                <a:t>adresinden çevrimiçi olarak yapılır.</a:t>
              </a:r>
            </a:p>
            <a:p>
              <a:endParaRPr lang="tr-TR" sz="2800" dirty="0"/>
            </a:p>
            <a:p>
              <a:r>
                <a:rPr lang="tr-TR" sz="2800" dirty="0"/>
                <a:t>* Başvurusu yapılacak projede yer alan tüm öğrencilerin ve varsa danışmanın </a:t>
              </a:r>
              <a:r>
                <a:rPr lang="tr-TR" sz="2800" dirty="0" err="1"/>
                <a:t>ARBİS’e</a:t>
              </a:r>
              <a:r>
                <a:rPr lang="tr-TR" sz="2800" dirty="0"/>
                <a:t> kayıtlı olması gerekir. </a:t>
              </a:r>
              <a:r>
                <a:rPr lang="tr-TR" sz="2800" dirty="0" smtClean="0"/>
                <a:t/>
              </a:r>
              <a:br>
                <a:rPr lang="tr-TR" sz="2800" dirty="0" smtClean="0"/>
              </a:br>
              <a:r>
                <a:rPr lang="tr-TR" sz="2800" dirty="0" smtClean="0"/>
                <a:t>(</a:t>
              </a:r>
              <a:r>
                <a:rPr lang="tr-TR" sz="2800" dirty="0">
                  <a:solidFill>
                    <a:srgbClr val="0070C0"/>
                  </a:solidFill>
                </a:rPr>
                <a:t>Bkz. https://</a:t>
              </a:r>
              <a:r>
                <a:rPr lang="tr-TR" sz="2800" dirty="0"/>
                <a:t>arbis.tubitak.gov.tr</a:t>
              </a:r>
              <a:r>
                <a:rPr lang="tr-TR" sz="2800" dirty="0">
                  <a:solidFill>
                    <a:srgbClr val="0070C0"/>
                  </a:solidFill>
                </a:rPr>
                <a:t>)</a:t>
              </a:r>
              <a:endParaRPr lang="en-US" sz="2800" dirty="0">
                <a:solidFill>
                  <a:srgbClr val="1B1A1A"/>
                </a:solidFill>
                <a:latin typeface="Muli Regular"/>
              </a:endParaRPr>
            </a:p>
          </p:txBody>
        </p:sp>
        <p:sp>
          <p:nvSpPr>
            <p:cNvPr id="7" name="TextBox 7"/>
            <p:cNvSpPr txBox="1"/>
            <p:nvPr/>
          </p:nvSpPr>
          <p:spPr>
            <a:xfrm>
              <a:off x="0" y="3233900"/>
              <a:ext cx="8802599" cy="564257"/>
            </a:xfrm>
            <a:prstGeom prst="rect">
              <a:avLst/>
            </a:prstGeom>
          </p:spPr>
          <p:txBody>
            <a:bodyPr lIns="0" tIns="0" rIns="0" bIns="0" rtlCol="0" anchor="t">
              <a:spAutoFit/>
            </a:bodyPr>
            <a:lstStyle/>
            <a:p>
              <a:pPr>
                <a:lnSpc>
                  <a:spcPts val="3300"/>
                </a:lnSpc>
              </a:pPr>
              <a:endParaRPr lang="en-US" sz="3200" dirty="0">
                <a:solidFill>
                  <a:srgbClr val="1B1A1A"/>
                </a:solidFill>
                <a:latin typeface="Muli Bold"/>
              </a:endParaRPr>
            </a:p>
          </p:txBody>
        </p:sp>
      </p:grpSp>
      <p:pic>
        <p:nvPicPr>
          <p:cNvPr id="9" name="Resim 8">
            <a:extLst>
              <a:ext uri="{FF2B5EF4-FFF2-40B4-BE49-F238E27FC236}">
                <a16:creationId xmlns="" xmlns:a16="http://schemas.microsoft.com/office/drawing/2014/main" id="{F0AFF939-C056-49B4-A98F-E5D2F95C569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989738" y="-225874"/>
            <a:ext cx="7298264" cy="105128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6629404" y="2400300"/>
            <a:ext cx="10820394" cy="7876728"/>
            <a:chOff x="-672539" y="28575"/>
            <a:chExt cx="6829140" cy="6169381"/>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672539" y="2190728"/>
              <a:ext cx="6829140" cy="4007228"/>
            </a:xfrm>
            <a:prstGeom prst="rect">
              <a:avLst/>
            </a:prstGeom>
          </p:spPr>
          <p:txBody>
            <a:bodyPr wrap="square" lIns="0" tIns="0" rIns="0" bIns="0" rtlCol="0" anchor="t">
              <a:spAutoFit/>
            </a:bodyPr>
            <a:lstStyle/>
            <a:p>
              <a:r>
                <a:rPr lang="tr-TR" sz="3200" u="sng" dirty="0">
                  <a:solidFill>
                    <a:schemeClr val="bg1"/>
                  </a:solidFill>
                </a:rPr>
                <a:t>Başvuruda ;</a:t>
              </a:r>
            </a:p>
            <a:p>
              <a:r>
                <a:rPr lang="en-US" sz="2800" dirty="0">
                  <a:solidFill>
                    <a:schemeClr val="bg1"/>
                  </a:solidFill>
                </a:rPr>
                <a:t>   -</a:t>
              </a:r>
              <a:r>
                <a:rPr lang="tr-TR" sz="2800" dirty="0">
                  <a:solidFill>
                    <a:schemeClr val="bg1"/>
                  </a:solidFill>
                </a:rPr>
                <a:t>Proje çalışması, programın web sayfasında bulunan şablon kullanılarak hazırlanır ve</a:t>
              </a:r>
              <a:r>
                <a:rPr lang="en-US" sz="2800" dirty="0">
                  <a:solidFill>
                    <a:schemeClr val="bg1"/>
                  </a:solidFill>
                </a:rPr>
                <a:t> </a:t>
              </a:r>
              <a:r>
                <a:rPr lang="tr-TR" sz="2800" dirty="0">
                  <a:solidFill>
                    <a:schemeClr val="bg1"/>
                  </a:solidFill>
                </a:rPr>
                <a:t>tek bir dosya halinde PDF formatında sisteme yüklenir. </a:t>
              </a:r>
              <a:endParaRPr lang="en-US" sz="2800" dirty="0">
                <a:solidFill>
                  <a:schemeClr val="bg1"/>
                </a:solidFill>
              </a:endParaRPr>
            </a:p>
            <a:p>
              <a:r>
                <a:rPr lang="en-US" sz="2800" dirty="0">
                  <a:solidFill>
                    <a:schemeClr val="bg1"/>
                  </a:solidFill>
                </a:rPr>
                <a:t>   -</a:t>
              </a:r>
              <a:r>
                <a:rPr lang="en-US" sz="2800" dirty="0" err="1">
                  <a:solidFill>
                    <a:schemeClr val="bg1"/>
                  </a:solidFill>
                </a:rPr>
                <a:t>Proje</a:t>
              </a:r>
              <a:r>
                <a:rPr lang="en-US" sz="2800" dirty="0">
                  <a:solidFill>
                    <a:schemeClr val="bg1"/>
                  </a:solidFill>
                </a:rPr>
                <a:t> </a:t>
              </a:r>
              <a:r>
                <a:rPr lang="en-US" sz="2800" dirty="0" err="1">
                  <a:solidFill>
                    <a:schemeClr val="bg1"/>
                  </a:solidFill>
                </a:rPr>
                <a:t>özeti</a:t>
              </a:r>
              <a:r>
                <a:rPr lang="en-US" sz="2800" dirty="0">
                  <a:solidFill>
                    <a:schemeClr val="bg1"/>
                  </a:solidFill>
                </a:rPr>
                <a:t> </a:t>
              </a:r>
              <a:r>
                <a:rPr lang="en-US" sz="2800" dirty="0" err="1">
                  <a:solidFill>
                    <a:schemeClr val="bg1"/>
                  </a:solidFill>
                </a:rPr>
                <a:t>en</a:t>
              </a:r>
              <a:r>
                <a:rPr lang="en-US" sz="2800" dirty="0">
                  <a:solidFill>
                    <a:schemeClr val="bg1"/>
                  </a:solidFill>
                </a:rPr>
                <a:t> </a:t>
              </a:r>
              <a:r>
                <a:rPr lang="en-US" sz="2800" dirty="0" err="1">
                  <a:solidFill>
                    <a:schemeClr val="bg1"/>
                  </a:solidFill>
                </a:rPr>
                <a:t>az</a:t>
              </a:r>
              <a:r>
                <a:rPr lang="en-US" sz="2800" dirty="0">
                  <a:solidFill>
                    <a:schemeClr val="bg1"/>
                  </a:solidFill>
                </a:rPr>
                <a:t> 150, </a:t>
              </a:r>
              <a:r>
                <a:rPr lang="en-US" sz="2800" dirty="0" err="1">
                  <a:solidFill>
                    <a:schemeClr val="bg1"/>
                  </a:solidFill>
                </a:rPr>
                <a:t>en</a:t>
              </a:r>
              <a:r>
                <a:rPr lang="en-US" sz="2800" dirty="0">
                  <a:solidFill>
                    <a:schemeClr val="bg1"/>
                  </a:solidFill>
                </a:rPr>
                <a:t> </a:t>
              </a:r>
              <a:r>
                <a:rPr lang="en-US" sz="2800" dirty="0" err="1">
                  <a:solidFill>
                    <a:schemeClr val="bg1"/>
                  </a:solidFill>
                </a:rPr>
                <a:t>fazla</a:t>
              </a:r>
              <a:r>
                <a:rPr lang="en-US" sz="2800" dirty="0">
                  <a:solidFill>
                    <a:schemeClr val="bg1"/>
                  </a:solidFill>
                </a:rPr>
                <a:t> 250 </a:t>
              </a:r>
              <a:r>
                <a:rPr lang="en-US" sz="2800" dirty="0" err="1">
                  <a:solidFill>
                    <a:schemeClr val="bg1"/>
                  </a:solidFill>
                </a:rPr>
                <a:t>kelime</a:t>
              </a:r>
              <a:r>
                <a:rPr lang="en-US" sz="2800" dirty="0">
                  <a:solidFill>
                    <a:schemeClr val="bg1"/>
                  </a:solidFill>
                </a:rPr>
                <a:t>, </a:t>
              </a:r>
              <a:r>
                <a:rPr lang="en-US" sz="2800" dirty="0" err="1">
                  <a:solidFill>
                    <a:schemeClr val="bg1"/>
                  </a:solidFill>
                </a:rPr>
                <a:t>proje</a:t>
              </a:r>
              <a:r>
                <a:rPr lang="en-US" sz="2800" dirty="0">
                  <a:solidFill>
                    <a:schemeClr val="bg1"/>
                  </a:solidFill>
                </a:rPr>
                <a:t> </a:t>
              </a:r>
              <a:r>
                <a:rPr lang="en-US" sz="2800" dirty="0" err="1">
                  <a:solidFill>
                    <a:schemeClr val="bg1"/>
                  </a:solidFill>
                </a:rPr>
                <a:t>raporu</a:t>
              </a:r>
              <a:r>
                <a:rPr lang="en-US" sz="2800" dirty="0">
                  <a:solidFill>
                    <a:schemeClr val="bg1"/>
                  </a:solidFill>
                </a:rPr>
                <a:t> </a:t>
              </a:r>
              <a:r>
                <a:rPr lang="en-US" sz="2800" dirty="0" err="1">
                  <a:solidFill>
                    <a:schemeClr val="bg1"/>
                  </a:solidFill>
                </a:rPr>
                <a:t>en</a:t>
              </a:r>
              <a:r>
                <a:rPr lang="en-US" sz="2800" dirty="0">
                  <a:solidFill>
                    <a:schemeClr val="bg1"/>
                  </a:solidFill>
                </a:rPr>
                <a:t> </a:t>
              </a:r>
              <a:r>
                <a:rPr lang="en-US" sz="2800" dirty="0" err="1">
                  <a:solidFill>
                    <a:schemeClr val="bg1"/>
                  </a:solidFill>
                </a:rPr>
                <a:t>az</a:t>
              </a:r>
              <a:r>
                <a:rPr lang="en-US" sz="2800" dirty="0">
                  <a:solidFill>
                    <a:schemeClr val="bg1"/>
                  </a:solidFill>
                </a:rPr>
                <a:t> 2, </a:t>
              </a:r>
              <a:r>
                <a:rPr lang="en-US" sz="2800" dirty="0" err="1">
                  <a:solidFill>
                    <a:schemeClr val="bg1"/>
                  </a:solidFill>
                </a:rPr>
                <a:t>en</a:t>
              </a:r>
              <a:r>
                <a:rPr lang="en-US" sz="2800" dirty="0">
                  <a:solidFill>
                    <a:schemeClr val="bg1"/>
                  </a:solidFill>
                </a:rPr>
                <a:t> </a:t>
              </a:r>
              <a:r>
                <a:rPr lang="en-US" sz="2800" dirty="0" err="1">
                  <a:solidFill>
                    <a:schemeClr val="bg1"/>
                  </a:solidFill>
                </a:rPr>
                <a:t>fazla</a:t>
              </a:r>
              <a:r>
                <a:rPr lang="en-US" sz="2800" dirty="0">
                  <a:solidFill>
                    <a:schemeClr val="bg1"/>
                  </a:solidFill>
                </a:rPr>
                <a:t> 20 </a:t>
              </a:r>
              <a:r>
                <a:rPr lang="en-US" sz="2800" dirty="0" err="1">
                  <a:solidFill>
                    <a:schemeClr val="bg1"/>
                  </a:solidFill>
                </a:rPr>
                <a:t>sayfa</a:t>
              </a:r>
              <a:r>
                <a:rPr lang="en-US" sz="2800" dirty="0">
                  <a:solidFill>
                    <a:schemeClr val="bg1"/>
                  </a:solidFill>
                </a:rPr>
                <a:t> </a:t>
              </a:r>
              <a:r>
                <a:rPr lang="en-US" sz="2800" dirty="0" err="1">
                  <a:solidFill>
                    <a:schemeClr val="bg1"/>
                  </a:solidFill>
                </a:rPr>
                <a:t>olmalıdır</a:t>
              </a:r>
              <a:r>
                <a:rPr lang="en-US" sz="2800" dirty="0">
                  <a:solidFill>
                    <a:schemeClr val="bg1"/>
                  </a:solidFill>
                </a:rPr>
                <a:t>. </a:t>
              </a:r>
            </a:p>
            <a:p>
              <a:r>
                <a:rPr lang="en-US" sz="2800" dirty="0">
                  <a:solidFill>
                    <a:schemeClr val="bg1"/>
                  </a:solidFill>
                </a:rPr>
                <a:t>   -</a:t>
              </a:r>
              <a:r>
                <a:rPr lang="en-US" sz="2800" dirty="0" err="1">
                  <a:solidFill>
                    <a:schemeClr val="bg1"/>
                  </a:solidFill>
                </a:rPr>
                <a:t>Proje</a:t>
              </a:r>
              <a:r>
                <a:rPr lang="en-US" sz="2800" dirty="0">
                  <a:solidFill>
                    <a:schemeClr val="bg1"/>
                  </a:solidFill>
                </a:rPr>
                <a:t> </a:t>
              </a:r>
              <a:r>
                <a:rPr lang="en-US" sz="2800" dirty="0" err="1">
                  <a:solidFill>
                    <a:schemeClr val="bg1"/>
                  </a:solidFill>
                </a:rPr>
                <a:t>raporu</a:t>
              </a:r>
              <a:r>
                <a:rPr lang="en-US" sz="2800" dirty="0">
                  <a:solidFill>
                    <a:schemeClr val="bg1"/>
                  </a:solidFill>
                </a:rPr>
                <a:t> </a:t>
              </a:r>
              <a:r>
                <a:rPr lang="en-US" sz="2800" dirty="0" err="1">
                  <a:solidFill>
                    <a:schemeClr val="bg1"/>
                  </a:solidFill>
                </a:rPr>
                <a:t>dışında</a:t>
              </a:r>
              <a:r>
                <a:rPr lang="en-US" sz="2800" dirty="0">
                  <a:solidFill>
                    <a:schemeClr val="bg1"/>
                  </a:solidFill>
                </a:rPr>
                <a:t> </a:t>
              </a:r>
              <a:r>
                <a:rPr lang="en-US" sz="2800" dirty="0" err="1">
                  <a:solidFill>
                    <a:schemeClr val="bg1"/>
                  </a:solidFill>
                </a:rPr>
                <a:t>kalan</a:t>
              </a:r>
              <a:r>
                <a:rPr lang="en-US" sz="2800" dirty="0">
                  <a:solidFill>
                    <a:schemeClr val="bg1"/>
                  </a:solidFill>
                </a:rPr>
                <a:t> </a:t>
              </a:r>
              <a:r>
                <a:rPr lang="en-US" sz="2800" dirty="0" err="1">
                  <a:solidFill>
                    <a:schemeClr val="bg1"/>
                  </a:solidFill>
                </a:rPr>
                <a:t>belgeler</a:t>
              </a:r>
              <a:r>
                <a:rPr lang="en-US" sz="2800" dirty="0">
                  <a:solidFill>
                    <a:schemeClr val="bg1"/>
                  </a:solidFill>
                </a:rPr>
                <a:t> (</a:t>
              </a:r>
              <a:r>
                <a:rPr lang="en-US" sz="2800" dirty="0" err="1">
                  <a:solidFill>
                    <a:schemeClr val="bg1"/>
                  </a:solidFill>
                </a:rPr>
                <a:t>bilimsel</a:t>
              </a:r>
              <a:r>
                <a:rPr lang="en-US" sz="2800" dirty="0">
                  <a:solidFill>
                    <a:schemeClr val="bg1"/>
                  </a:solidFill>
                </a:rPr>
                <a:t> </a:t>
              </a:r>
              <a:r>
                <a:rPr lang="en-US" sz="2800" dirty="0" err="1">
                  <a:solidFill>
                    <a:schemeClr val="bg1"/>
                  </a:solidFill>
                </a:rPr>
                <a:t>etik</a:t>
              </a:r>
              <a:r>
                <a:rPr lang="en-US" sz="2800" dirty="0">
                  <a:solidFill>
                    <a:schemeClr val="bg1"/>
                  </a:solidFill>
                </a:rPr>
                <a:t> </a:t>
              </a:r>
              <a:r>
                <a:rPr lang="en-US" sz="2800" dirty="0" err="1">
                  <a:solidFill>
                    <a:schemeClr val="bg1"/>
                  </a:solidFill>
                </a:rPr>
                <a:t>formu</a:t>
              </a:r>
              <a:r>
                <a:rPr lang="en-US" sz="2800" dirty="0">
                  <a:solidFill>
                    <a:schemeClr val="bg1"/>
                  </a:solidFill>
                </a:rPr>
                <a:t>, </a:t>
              </a:r>
              <a:r>
                <a:rPr lang="en-US" sz="2800" dirty="0" err="1">
                  <a:solidFill>
                    <a:schemeClr val="bg1"/>
                  </a:solidFill>
                </a:rPr>
                <a:t>izin</a:t>
              </a:r>
              <a:r>
                <a:rPr lang="en-US" sz="2800" dirty="0">
                  <a:solidFill>
                    <a:schemeClr val="bg1"/>
                  </a:solidFill>
                </a:rPr>
                <a:t> </a:t>
              </a:r>
              <a:r>
                <a:rPr lang="en-US" sz="2800" dirty="0" err="1">
                  <a:solidFill>
                    <a:schemeClr val="bg1"/>
                  </a:solidFill>
                </a:rPr>
                <a:t>belgeleri</a:t>
              </a:r>
              <a:r>
                <a:rPr lang="en-US" sz="2800" dirty="0">
                  <a:solidFill>
                    <a:schemeClr val="bg1"/>
                  </a:solidFill>
                </a:rPr>
                <a:t>, </a:t>
              </a:r>
              <a:r>
                <a:rPr lang="en-US" sz="2800" dirty="0" err="1">
                  <a:solidFill>
                    <a:schemeClr val="bg1"/>
                  </a:solidFill>
                </a:rPr>
                <a:t>fotoğraf</a:t>
              </a:r>
              <a:r>
                <a:rPr lang="en-US" sz="2800" dirty="0">
                  <a:solidFill>
                    <a:schemeClr val="bg1"/>
                  </a:solidFill>
                </a:rPr>
                <a:t>, </a:t>
              </a:r>
              <a:r>
                <a:rPr lang="en-US" sz="2800" dirty="0" err="1">
                  <a:solidFill>
                    <a:schemeClr val="bg1"/>
                  </a:solidFill>
                </a:rPr>
                <a:t>anket</a:t>
              </a:r>
              <a:r>
                <a:rPr lang="en-US" sz="2800" dirty="0">
                  <a:solidFill>
                    <a:schemeClr val="bg1"/>
                  </a:solidFill>
                </a:rPr>
                <a:t> vb.) </a:t>
              </a:r>
              <a:r>
                <a:rPr lang="en-US" sz="2800" dirty="0" err="1">
                  <a:solidFill>
                    <a:schemeClr val="bg1"/>
                  </a:solidFill>
                </a:rPr>
                <a:t>sistemde</a:t>
              </a:r>
              <a:r>
                <a:rPr lang="en-US" sz="2800" dirty="0">
                  <a:solidFill>
                    <a:schemeClr val="bg1"/>
                  </a:solidFill>
                </a:rPr>
                <a:t> EK BELGELER </a:t>
              </a:r>
              <a:r>
                <a:rPr lang="en-US" sz="2800" dirty="0" err="1">
                  <a:solidFill>
                    <a:schemeClr val="bg1"/>
                  </a:solidFill>
                </a:rPr>
                <a:t>kısmına</a:t>
              </a:r>
              <a:r>
                <a:rPr lang="en-US" sz="2800" dirty="0">
                  <a:solidFill>
                    <a:schemeClr val="bg1"/>
                  </a:solidFill>
                </a:rPr>
                <a:t> </a:t>
              </a:r>
              <a:r>
                <a:rPr lang="en-US" sz="2800" dirty="0" err="1">
                  <a:solidFill>
                    <a:schemeClr val="bg1"/>
                  </a:solidFill>
                </a:rPr>
                <a:t>yüklenir</a:t>
              </a:r>
              <a:r>
                <a:rPr lang="en-US" sz="2800" dirty="0">
                  <a:solidFill>
                    <a:schemeClr val="bg1"/>
                  </a:solidFill>
                </a:rPr>
                <a:t>. </a:t>
              </a:r>
              <a:endParaRPr lang="tr-TR" sz="2800" dirty="0">
                <a:solidFill>
                  <a:schemeClr val="bg1"/>
                </a:solidFill>
              </a:endParaRPr>
            </a:p>
            <a:p>
              <a:r>
                <a:rPr lang="tr-TR" sz="2800" dirty="0">
                  <a:solidFill>
                    <a:schemeClr val="bg1"/>
                  </a:solidFill>
                </a:rPr>
                <a:t>   - Projeye ait video kaydı sisteme eklenebilir. Video eklenmesi zorunlu değildir. Videonun boyutu 10 MB’ı geçmemeli ve FLV formatında olmalıdır. </a:t>
              </a:r>
              <a:endParaRPr lang="en-US" sz="2800" dirty="0">
                <a:solidFill>
                  <a:schemeClr val="bg1"/>
                </a:solidFill>
              </a:endParaRPr>
            </a:p>
            <a:p>
              <a:endParaRPr lang="en-US" sz="2800" dirty="0">
                <a:solidFill>
                  <a:schemeClr val="bg1"/>
                </a:solidFill>
              </a:endParaRPr>
            </a:p>
            <a:p>
              <a:endParaRPr lang="tr-TR" sz="2800" dirty="0">
                <a:solidFill>
                  <a:schemeClr val="bg1"/>
                </a:solidFill>
              </a:endParaRP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sp>
        <p:nvSpPr>
          <p:cNvPr id="10" name="TextBox 10"/>
          <p:cNvSpPr txBox="1"/>
          <p:nvPr/>
        </p:nvSpPr>
        <p:spPr>
          <a:xfrm>
            <a:off x="1028700" y="1095375"/>
            <a:ext cx="8115300" cy="898259"/>
          </a:xfrm>
          <a:prstGeom prst="rect">
            <a:avLst/>
          </a:prstGeom>
        </p:spPr>
        <p:txBody>
          <a:bodyPr lIns="0" tIns="0" rIns="0" bIns="0" rtlCol="0" anchor="t">
            <a:spAutoFit/>
          </a:bodyPr>
          <a:lstStyle/>
          <a:p>
            <a:pPr>
              <a:lnSpc>
                <a:spcPts val="7700"/>
              </a:lnSpc>
            </a:pPr>
            <a:r>
              <a:rPr lang="tr-TR" sz="5400" dirty="0">
                <a:solidFill>
                  <a:srgbClr val="FFFFFF"/>
                </a:solidFill>
                <a:latin typeface="Muli Black Bold"/>
              </a:rPr>
              <a:t>Başvuruda Neler Yapılır?</a:t>
            </a:r>
            <a:endParaRPr lang="en-US" sz="5400" dirty="0">
              <a:solidFill>
                <a:srgbClr val="FFFFFF"/>
              </a:solidFill>
              <a:latin typeface="Muli Black Bold"/>
            </a:endParaRPr>
          </a:p>
        </p:txBody>
      </p:sp>
      <p:sp>
        <p:nvSpPr>
          <p:cNvPr id="13" name="Dikdörtgen 12"/>
          <p:cNvSpPr/>
          <p:nvPr/>
        </p:nvSpPr>
        <p:spPr>
          <a:xfrm>
            <a:off x="6629397" y="1981925"/>
            <a:ext cx="10820401"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*Birden fazla öğrenci tarafından hazırlanan projelerde başvuru sistemine bir öğrenci giriş yapar ve diğer öğrenci/öğrenciler ile varsa danışman bilgilerini kendi bilgileriyle</a:t>
            </a:r>
            <a:r>
              <a:rPr lang="en-US" sz="2800" dirty="0">
                <a:solidFill>
                  <a:prstClr val="white"/>
                </a:solidFill>
              </a:rPr>
              <a:t> </a:t>
            </a:r>
            <a:r>
              <a:rPr lang="tr-TR" sz="2800" dirty="0">
                <a:solidFill>
                  <a:prstClr val="white"/>
                </a:solidFill>
              </a:rPr>
              <a:t>birlikte sisteme ekler. </a:t>
            </a:r>
          </a:p>
          <a:p>
            <a:pPr lvl="0"/>
            <a:r>
              <a:rPr lang="tr-TR" sz="2800" dirty="0">
                <a:solidFill>
                  <a:prstClr val="white"/>
                </a:solidFill>
              </a:rPr>
              <a:t>*Öğrenci/öğrencilerin </a:t>
            </a:r>
            <a:r>
              <a:rPr lang="tr-TR" sz="2800" u="sng" dirty="0">
                <a:solidFill>
                  <a:prstClr val="white"/>
                </a:solidFill>
              </a:rPr>
              <a:t>son altı ay </a:t>
            </a:r>
            <a:r>
              <a:rPr lang="tr-TR" sz="2800" dirty="0">
                <a:solidFill>
                  <a:prstClr val="white"/>
                </a:solidFill>
              </a:rPr>
              <a:t>içinde çekilmiş vesikalık fotoğrafları sisteme yüklenir.</a:t>
            </a:r>
          </a:p>
        </p:txBody>
      </p:sp>
      <p:pic>
        <p:nvPicPr>
          <p:cNvPr id="12" name="Resim 11">
            <a:extLst>
              <a:ext uri="{FF2B5EF4-FFF2-40B4-BE49-F238E27FC236}">
                <a16:creationId xmlns="" xmlns:a16="http://schemas.microsoft.com/office/drawing/2014/main" id="{10479F7B-552E-4EB2-ABD6-F0485FA6392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19200" y="3543301"/>
            <a:ext cx="4648200" cy="3505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sp>
        <p:nvSpPr>
          <p:cNvPr id="18" name="Dikdörtgen 17"/>
          <p:cNvSpPr/>
          <p:nvPr/>
        </p:nvSpPr>
        <p:spPr>
          <a:xfrm>
            <a:off x="838200" y="2605948"/>
            <a:ext cx="7620000" cy="5078313"/>
          </a:xfrm>
          <a:prstGeom prst="rect">
            <a:avLst/>
          </a:prstGeom>
        </p:spPr>
        <p:txBody>
          <a:bodyPr wrap="square">
            <a:spAutoFit/>
          </a:bodyPr>
          <a:lstStyle/>
          <a:p>
            <a:endParaRPr lang="en-US" sz="3600" dirty="0" smtClean="0"/>
          </a:p>
          <a:p>
            <a:r>
              <a:rPr lang="en-US" sz="3600" dirty="0" err="1" smtClean="0"/>
              <a:t>Lise</a:t>
            </a:r>
            <a:r>
              <a:rPr lang="en-US" sz="3600" dirty="0" smtClean="0"/>
              <a:t> </a:t>
            </a:r>
            <a:r>
              <a:rPr lang="en-US" sz="3600" dirty="0" err="1"/>
              <a:t>öğrenimine</a:t>
            </a:r>
            <a:r>
              <a:rPr lang="en-US" sz="3600" dirty="0"/>
              <a:t> </a:t>
            </a:r>
            <a:r>
              <a:rPr lang="en-US" sz="3600" dirty="0" err="1"/>
              <a:t>devam</a:t>
            </a:r>
            <a:r>
              <a:rPr lang="en-US" sz="3600" dirty="0"/>
              <a:t> </a:t>
            </a:r>
            <a:r>
              <a:rPr lang="en-US" sz="3600" dirty="0" err="1"/>
              <a:t>etmekte</a:t>
            </a:r>
            <a:r>
              <a:rPr lang="en-US" sz="3600" dirty="0"/>
              <a:t> </a:t>
            </a:r>
            <a:r>
              <a:rPr lang="en-US" sz="3600" dirty="0" err="1"/>
              <a:t>olan</a:t>
            </a:r>
            <a:r>
              <a:rPr lang="en-US" sz="3600" dirty="0"/>
              <a:t> </a:t>
            </a:r>
            <a:r>
              <a:rPr lang="en-US" sz="3600" dirty="0" err="1"/>
              <a:t>öğrencileri</a:t>
            </a:r>
            <a:r>
              <a:rPr lang="en-US" sz="3600" dirty="0"/>
              <a:t> </a:t>
            </a:r>
            <a:r>
              <a:rPr lang="en-US" sz="3600" dirty="0" err="1"/>
              <a:t>Antarktika</a:t>
            </a:r>
            <a:r>
              <a:rPr lang="en-US" sz="3600" dirty="0"/>
              <a:t> </a:t>
            </a:r>
            <a:r>
              <a:rPr lang="en-US" sz="3600" dirty="0" err="1"/>
              <a:t>ve</a:t>
            </a:r>
            <a:r>
              <a:rPr lang="en-US" sz="3600" dirty="0"/>
              <a:t> </a:t>
            </a:r>
            <a:r>
              <a:rPr lang="en-US" sz="3600" dirty="0" err="1"/>
              <a:t>Arktik</a:t>
            </a:r>
            <a:r>
              <a:rPr lang="en-US" sz="3600" dirty="0"/>
              <a:t> </a:t>
            </a:r>
            <a:r>
              <a:rPr lang="en-US" sz="3600" dirty="0" err="1"/>
              <a:t>bölgelerde</a:t>
            </a:r>
            <a:r>
              <a:rPr lang="en-US" sz="3600" dirty="0"/>
              <a:t> </a:t>
            </a:r>
            <a:r>
              <a:rPr lang="en-US" sz="3600" dirty="0" err="1"/>
              <a:t>kutup</a:t>
            </a:r>
            <a:r>
              <a:rPr lang="en-US" sz="3600" dirty="0"/>
              <a:t> </a:t>
            </a:r>
            <a:r>
              <a:rPr lang="en-US" sz="3600" dirty="0" err="1"/>
              <a:t>bilimleri</a:t>
            </a:r>
            <a:r>
              <a:rPr lang="en-US" sz="3600" dirty="0"/>
              <a:t> </a:t>
            </a:r>
            <a:r>
              <a:rPr lang="en-US" sz="3600" dirty="0" err="1"/>
              <a:t>konusunda</a:t>
            </a:r>
            <a:r>
              <a:rPr lang="en-US" sz="3600" dirty="0"/>
              <a:t> </a:t>
            </a:r>
            <a:r>
              <a:rPr lang="en-US" sz="3600" dirty="0" err="1"/>
              <a:t>çalışmalar</a:t>
            </a:r>
            <a:r>
              <a:rPr lang="en-US" sz="3600" dirty="0"/>
              <a:t> </a:t>
            </a:r>
            <a:r>
              <a:rPr lang="en-US" sz="3600" dirty="0" err="1"/>
              <a:t>yapmaya</a:t>
            </a:r>
            <a:r>
              <a:rPr lang="en-US" sz="3600" dirty="0"/>
              <a:t> </a:t>
            </a:r>
            <a:r>
              <a:rPr lang="en-US" sz="3600" dirty="0" err="1"/>
              <a:t>teşvik</a:t>
            </a:r>
            <a:r>
              <a:rPr lang="en-US" sz="3600" dirty="0"/>
              <a:t> </a:t>
            </a:r>
            <a:r>
              <a:rPr lang="en-US" sz="3600" dirty="0" err="1"/>
              <a:t>etme</a:t>
            </a:r>
            <a:r>
              <a:rPr lang="en-US" sz="3600" dirty="0"/>
              <a:t>  </a:t>
            </a:r>
            <a:r>
              <a:rPr lang="en-US" sz="3600" dirty="0" err="1"/>
              <a:t>ve</a:t>
            </a:r>
            <a:r>
              <a:rPr lang="en-US" sz="3600" dirty="0"/>
              <a:t> </a:t>
            </a:r>
            <a:r>
              <a:rPr lang="en-US" sz="3600" dirty="0" err="1"/>
              <a:t>kutup</a:t>
            </a:r>
            <a:r>
              <a:rPr lang="en-US" sz="3600" dirty="0"/>
              <a:t> </a:t>
            </a:r>
            <a:r>
              <a:rPr lang="en-US" sz="3600" dirty="0" err="1"/>
              <a:t>bilimleri</a:t>
            </a:r>
            <a:r>
              <a:rPr lang="en-US" sz="3600" dirty="0"/>
              <a:t> </a:t>
            </a:r>
            <a:r>
              <a:rPr lang="en-US" sz="3600" dirty="0" err="1"/>
              <a:t>alanında</a:t>
            </a:r>
            <a:r>
              <a:rPr lang="en-US" sz="3600" dirty="0"/>
              <a:t> </a:t>
            </a:r>
            <a:r>
              <a:rPr lang="en-US" sz="3600" dirty="0" err="1"/>
              <a:t>araştırmalar</a:t>
            </a:r>
            <a:r>
              <a:rPr lang="en-US" sz="3600" dirty="0"/>
              <a:t> </a:t>
            </a:r>
            <a:r>
              <a:rPr lang="en-US" sz="3600" dirty="0" err="1"/>
              <a:t>yapmaya</a:t>
            </a:r>
            <a:r>
              <a:rPr lang="en-US" sz="3600" dirty="0"/>
              <a:t> </a:t>
            </a:r>
            <a:r>
              <a:rPr lang="en-US" sz="3600" dirty="0" err="1"/>
              <a:t>yönlendirme</a:t>
            </a:r>
            <a:r>
              <a:rPr lang="en-US" sz="3600" dirty="0"/>
              <a:t> </a:t>
            </a:r>
            <a:r>
              <a:rPr lang="en-US" sz="3600" dirty="0" err="1"/>
              <a:t>amacıyla</a:t>
            </a:r>
            <a:r>
              <a:rPr lang="tr-TR" sz="3600" dirty="0"/>
              <a:t> bu yıl ilk defa düzenlenen yarışmada;</a:t>
            </a:r>
          </a:p>
          <a:p>
            <a:endParaRPr lang="en-US" sz="3600" dirty="0"/>
          </a:p>
        </p:txBody>
      </p:sp>
      <p:grpSp>
        <p:nvGrpSpPr>
          <p:cNvPr id="19" name="Group 3"/>
          <p:cNvGrpSpPr/>
          <p:nvPr/>
        </p:nvGrpSpPr>
        <p:grpSpPr>
          <a:xfrm>
            <a:off x="0" y="1046936"/>
            <a:ext cx="8458200" cy="1429564"/>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29700"/>
            </a:xfrm>
            <a:prstGeom prst="rect">
              <a:avLst/>
            </a:prstGeom>
          </p:spPr>
          <p:txBody>
            <a:bodyPr wrap="square" lIns="0" tIns="0" rIns="0" bIns="0" rtlCol="0" anchor="t">
              <a:spAutoFit/>
            </a:bodyPr>
            <a:lstStyle/>
            <a:p>
              <a:pPr>
                <a:lnSpc>
                  <a:spcPts val="3300"/>
                </a:lnSpc>
              </a:pPr>
              <a:r>
                <a:rPr lang="tr-TR" sz="4000" b="1" dirty="0">
                  <a:solidFill>
                    <a:srgbClr val="1B1A1A"/>
                  </a:solidFill>
                  <a:latin typeface="+mj-lt"/>
                </a:rPr>
                <a:t>Yarışma Kategorileri</a:t>
              </a:r>
              <a:endParaRPr lang="en-US" sz="4000" b="1" dirty="0">
                <a:solidFill>
                  <a:srgbClr val="1B1A1A"/>
                </a:solidFill>
                <a:latin typeface="+mj-lt"/>
              </a:endParaRPr>
            </a:p>
          </p:txBody>
        </p:sp>
      </p:grpSp>
      <p:pic>
        <p:nvPicPr>
          <p:cNvPr id="4" name="Resim 3">
            <a:extLst>
              <a:ext uri="{FF2B5EF4-FFF2-40B4-BE49-F238E27FC236}">
                <a16:creationId xmlns="" xmlns:a16="http://schemas.microsoft.com/office/drawing/2014/main" id="{70E9A8FF-D179-41D4-84AA-0670ED7FC70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41327" y="3238500"/>
            <a:ext cx="8915400" cy="2728284"/>
          </a:xfrm>
          <a:prstGeom prst="rect">
            <a:avLst/>
          </a:prstGeom>
        </p:spPr>
      </p:pic>
      <p:sp>
        <p:nvSpPr>
          <p:cNvPr id="13" name="Metin kutusu 12">
            <a:extLst>
              <a:ext uri="{FF2B5EF4-FFF2-40B4-BE49-F238E27FC236}">
                <a16:creationId xmlns="" xmlns:a16="http://schemas.microsoft.com/office/drawing/2014/main" id="{595295F3-6619-43DE-B987-2D66BA75FBE1}"/>
              </a:ext>
            </a:extLst>
          </p:cNvPr>
          <p:cNvSpPr txBox="1"/>
          <p:nvPr/>
        </p:nvSpPr>
        <p:spPr>
          <a:xfrm>
            <a:off x="8541326" y="6134099"/>
            <a:ext cx="8527473"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a:ea typeface="+mn-ea"/>
                <a:cs typeface="+mn-cs"/>
              </a:rPr>
              <a:t>*</a:t>
            </a:r>
            <a:r>
              <a:rPr kumimoji="0" lang="en-US" sz="3600" b="0" i="0" u="none" strike="noStrike" kern="1200" cap="none" spc="0" normalizeH="0" baseline="0" noProof="0" dirty="0">
                <a:ln>
                  <a:noFill/>
                </a:ln>
                <a:solidFill>
                  <a:prstClr val="black"/>
                </a:solidFill>
                <a:effectLst/>
                <a:uLnTx/>
                <a:uFillTx/>
                <a:latin typeface="Calibri"/>
                <a:ea typeface="+mn-ea"/>
                <a:cs typeface="+mn-cs"/>
              </a:rPr>
              <a:t>Y</a:t>
            </a:r>
            <a:r>
              <a:rPr kumimoji="0" lang="tr-TR" sz="3600" b="0" i="0" u="none" strike="noStrike" kern="1200" cap="none" spc="0" normalizeH="0" baseline="0" noProof="0" dirty="0">
                <a:ln>
                  <a:noFill/>
                </a:ln>
                <a:solidFill>
                  <a:prstClr val="black"/>
                </a:solidFill>
                <a:effectLst/>
                <a:uLnTx/>
                <a:uFillTx/>
                <a:latin typeface="Calibri"/>
                <a:ea typeface="+mn-ea"/>
                <a:cs typeface="+mn-cs"/>
              </a:rPr>
              <a:t>er Bilimleri</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a:ea typeface="+mn-ea"/>
                <a:cs typeface="+mn-cs"/>
              </a:rPr>
              <a:t>*Fiziki Bilimler </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a:ea typeface="+mn-ea"/>
                <a:cs typeface="+mn-cs"/>
              </a:rPr>
              <a:t>*Canlı Bilimleri</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a:ea typeface="+mn-ea"/>
                <a:cs typeface="+mn-cs"/>
              </a:rPr>
              <a:t>*</a:t>
            </a:r>
            <a:r>
              <a:rPr kumimoji="0" lang="en-US" sz="3600" b="0" i="0" u="none" strike="noStrike" kern="1200" cap="none" spc="0" normalizeH="0" baseline="0" noProof="0" dirty="0" err="1">
                <a:ln>
                  <a:noFill/>
                </a:ln>
                <a:solidFill>
                  <a:prstClr val="black"/>
                </a:solidFill>
                <a:effectLst/>
                <a:uLnTx/>
                <a:uFillTx/>
                <a:latin typeface="Calibri"/>
                <a:ea typeface="+mn-ea"/>
                <a:cs typeface="+mn-cs"/>
              </a:rPr>
              <a:t>Sosyal</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ve</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tr-TR" sz="3600" b="0" i="0" u="none" strike="noStrike" kern="1200" cap="none" spc="0" normalizeH="0" baseline="0" noProof="0" dirty="0">
                <a:ln>
                  <a:noFill/>
                </a:ln>
                <a:solidFill>
                  <a:prstClr val="black"/>
                </a:solidFill>
                <a:effectLst/>
                <a:uLnTx/>
                <a:uFillTx/>
                <a:latin typeface="Calibri"/>
                <a:ea typeface="+mn-ea"/>
                <a:cs typeface="+mn-cs"/>
              </a:rPr>
              <a:t>Beşeri Bilimler</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tr-TR" sz="3600" b="0" i="0" u="none" strike="noStrike" kern="1200" cap="none" spc="0" normalizeH="0" baseline="0" noProof="0" dirty="0">
                <a:ln>
                  <a:noFill/>
                </a:ln>
                <a:solidFill>
                  <a:prstClr val="black"/>
                </a:solidFill>
                <a:effectLst/>
                <a:uLnTx/>
                <a:uFillTx/>
                <a:latin typeface="Calibri"/>
                <a:ea typeface="+mn-ea"/>
                <a:cs typeface="+mn-cs"/>
              </a:rPr>
              <a:t>olmak üzere dört</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tr-TR" sz="3600" b="0" i="0" u="none" strike="noStrike" kern="1200" cap="none" spc="0" normalizeH="0" baseline="0" noProof="0" dirty="0">
                <a:ln>
                  <a:noFill/>
                </a:ln>
                <a:solidFill>
                  <a:prstClr val="black"/>
                </a:solidFill>
                <a:effectLst/>
                <a:uLnTx/>
                <a:uFillTx/>
                <a:latin typeface="Calibri"/>
                <a:ea typeface="+mn-ea"/>
                <a:cs typeface="+mn-cs"/>
              </a:rPr>
              <a:t>ana alan yer almaktadır.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grpSp>
        <p:nvGrpSpPr>
          <p:cNvPr id="5" name="Group 3"/>
          <p:cNvGrpSpPr/>
          <p:nvPr/>
        </p:nvGrpSpPr>
        <p:grpSpPr>
          <a:xfrm>
            <a:off x="0" y="1046936"/>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600" b="1" dirty="0">
                  <a:solidFill>
                    <a:srgbClr val="1B1A1A"/>
                  </a:solidFill>
                  <a:latin typeface="+mj-lt"/>
                </a:rPr>
                <a:t>TEMATİK ALANLAR</a:t>
              </a:r>
              <a:endParaRPr lang="en-US" sz="3600" b="1" dirty="0">
                <a:solidFill>
                  <a:srgbClr val="1B1A1A"/>
                </a:solidFill>
                <a:latin typeface="+mj-lt"/>
              </a:endParaRPr>
            </a:p>
          </p:txBody>
        </p:sp>
      </p:grpSp>
      <p:pic>
        <p:nvPicPr>
          <p:cNvPr id="12" name="Resim 11">
            <a:extLst>
              <a:ext uri="{FF2B5EF4-FFF2-40B4-BE49-F238E27FC236}">
                <a16:creationId xmlns="" xmlns:a16="http://schemas.microsoft.com/office/drawing/2014/main" id="{1025DAA5-FE9B-467C-A73B-B59B87E283D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81200" y="3009900"/>
            <a:ext cx="13716000" cy="4572000"/>
          </a:xfrm>
          <a:prstGeom prst="rect">
            <a:avLst/>
          </a:prstGeom>
        </p:spPr>
      </p:pic>
    </p:spTree>
    <p:extLst>
      <p:ext uri="{BB962C8B-B14F-4D97-AF65-F5344CB8AC3E}">
        <p14:creationId xmlns="" xmlns:p14="http://schemas.microsoft.com/office/powerpoint/2010/main" val="60805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D00"/>
        </a:solidFill>
        <a:effectLst/>
      </p:bgPr>
    </p:bg>
    <p:spTree>
      <p:nvGrpSpPr>
        <p:cNvPr id="1" name=""/>
        <p:cNvGrpSpPr/>
        <p:nvPr/>
      </p:nvGrpSpPr>
      <p:grpSpPr>
        <a:xfrm>
          <a:off x="0" y="0"/>
          <a:ext cx="0" cy="0"/>
          <a:chOff x="0" y="0"/>
          <a:chExt cx="0" cy="0"/>
        </a:xfrm>
      </p:grpSpPr>
      <p:sp>
        <p:nvSpPr>
          <p:cNvPr id="2" name="AutoShape 2"/>
          <p:cNvSpPr/>
          <p:nvPr/>
        </p:nvSpPr>
        <p:spPr>
          <a:xfrm>
            <a:off x="8839200" y="0"/>
            <a:ext cx="9448800" cy="10287000"/>
          </a:xfrm>
          <a:prstGeom prst="rect">
            <a:avLst/>
          </a:prstGeom>
          <a:solidFill>
            <a:srgbClr val="1B1A1A"/>
          </a:solidFill>
        </p:spPr>
        <p:txBody>
          <a:bodyPr/>
          <a:lstStyle/>
          <a:p>
            <a:endParaRPr lang="tr-TR"/>
          </a:p>
        </p:txBody>
      </p:sp>
      <p:grpSp>
        <p:nvGrpSpPr>
          <p:cNvPr id="4" name="Group 4"/>
          <p:cNvGrpSpPr/>
          <p:nvPr/>
        </p:nvGrpSpPr>
        <p:grpSpPr>
          <a:xfrm>
            <a:off x="1752600" y="2400300"/>
            <a:ext cx="5640809" cy="381001"/>
            <a:chOff x="0" y="-148113"/>
            <a:chExt cx="7521078" cy="1252657"/>
          </a:xfrm>
        </p:grpSpPr>
        <p:sp>
          <p:nvSpPr>
            <p:cNvPr id="5" name="AutoShape 5"/>
            <p:cNvSpPr/>
            <p:nvPr/>
          </p:nvSpPr>
          <p:spPr>
            <a:xfrm>
              <a:off x="0" y="1091584"/>
              <a:ext cx="6301878" cy="12960"/>
            </a:xfrm>
            <a:prstGeom prst="rect">
              <a:avLst/>
            </a:prstGeom>
            <a:solidFill>
              <a:srgbClr val="1B1A1A"/>
            </a:solidFill>
          </p:spPr>
        </p:sp>
        <p:sp>
          <p:nvSpPr>
            <p:cNvPr id="7" name="TextBox 7"/>
            <p:cNvSpPr txBox="1"/>
            <p:nvPr/>
          </p:nvSpPr>
          <p:spPr>
            <a:xfrm>
              <a:off x="1219200" y="-148113"/>
              <a:ext cx="6301878" cy="603753"/>
            </a:xfrm>
            <a:prstGeom prst="rect">
              <a:avLst/>
            </a:prstGeom>
          </p:spPr>
          <p:txBody>
            <a:bodyPr lIns="0" tIns="0" rIns="0" bIns="0" rtlCol="0" anchor="t">
              <a:spAutoFit/>
            </a:bodyPr>
            <a:lstStyle/>
            <a:p>
              <a:pPr>
                <a:lnSpc>
                  <a:spcPts val="3300"/>
                </a:lnSpc>
              </a:pPr>
              <a:r>
                <a:rPr lang="en-US" sz="4000" b="1" dirty="0">
                  <a:solidFill>
                    <a:srgbClr val="1B1A1A"/>
                  </a:solidFill>
                  <a:latin typeface="+mj-lt"/>
                </a:rPr>
                <a:t> </a:t>
              </a:r>
              <a:r>
                <a:rPr lang="tr-TR" sz="4000" b="1" dirty="0">
                  <a:solidFill>
                    <a:srgbClr val="1B1A1A"/>
                  </a:solidFill>
                  <a:latin typeface="+mj-lt"/>
                </a:rPr>
                <a:t>Çağrı Takvimi</a:t>
              </a:r>
              <a:endParaRPr lang="en-US" sz="4000" b="1" dirty="0">
                <a:solidFill>
                  <a:srgbClr val="1B1A1A"/>
                </a:solidFill>
                <a:latin typeface="+mj-lt"/>
              </a:endParaRPr>
            </a:p>
          </p:txBody>
        </p:sp>
      </p:grpSp>
      <p:sp>
        <p:nvSpPr>
          <p:cNvPr id="12" name="Dikdörtgen 11"/>
          <p:cNvSpPr/>
          <p:nvPr/>
        </p:nvSpPr>
        <p:spPr>
          <a:xfrm>
            <a:off x="9144000" y="1866900"/>
            <a:ext cx="7543800" cy="2308324"/>
          </a:xfrm>
          <a:prstGeom prst="rect">
            <a:avLst/>
          </a:prstGeom>
        </p:spPr>
        <p:txBody>
          <a:bodyPr wrap="square">
            <a:spAutoFit/>
          </a:bodyPr>
          <a:lstStyle/>
          <a:p>
            <a:r>
              <a:rPr lang="tr-TR" sz="3600" dirty="0">
                <a:solidFill>
                  <a:schemeClr val="bg1">
                    <a:lumMod val="95000"/>
                  </a:schemeClr>
                </a:solidFill>
              </a:rPr>
              <a:t>Yarışma için yılda bir kez başvuru alınır. Yarışma kapsamında ön değerlendirme</a:t>
            </a:r>
          </a:p>
          <a:p>
            <a:r>
              <a:rPr lang="tr-TR" sz="3600" dirty="0">
                <a:solidFill>
                  <a:schemeClr val="bg1">
                    <a:lumMod val="95000"/>
                  </a:schemeClr>
                </a:solidFill>
              </a:rPr>
              <a:t>yapılır ve ön değerlendirme neticesinde yarışma sergisi düzenlenir. </a:t>
            </a:r>
          </a:p>
        </p:txBody>
      </p:sp>
      <p:pic>
        <p:nvPicPr>
          <p:cNvPr id="2050" name="Picture 2"/>
          <p:cNvPicPr>
            <a:picLocks noChangeAspect="1" noChangeArrowheads="1"/>
          </p:cNvPicPr>
          <p:nvPr/>
        </p:nvPicPr>
        <p:blipFill>
          <a:blip r:embed="rId2" cstate="print"/>
          <a:srcRect l="24444" t="42889" r="25556" b="29555"/>
          <a:stretch>
            <a:fillRect/>
          </a:stretch>
        </p:blipFill>
        <p:spPr bwMode="auto">
          <a:xfrm>
            <a:off x="1524000" y="4533900"/>
            <a:ext cx="14478000" cy="4724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TotalTime>
  <Words>904</Words>
  <Application>Microsoft Office PowerPoint</Application>
  <PresentationFormat>Özel</PresentationFormat>
  <Paragraphs>105</Paragraphs>
  <Slides>15</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Muli Black Bold</vt:lpstr>
      <vt:lpstr>Muli Regular Bold</vt:lpstr>
      <vt:lpstr>Muli Regular</vt:lpstr>
      <vt:lpstr>Muli Bold</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ÖDÜL SÜRECİ</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ronaldinho424</cp:lastModifiedBy>
  <cp:revision>105</cp:revision>
  <dcterms:created xsi:type="dcterms:W3CDTF">2006-08-16T00:00:00Z</dcterms:created>
  <dcterms:modified xsi:type="dcterms:W3CDTF">2022-10-17T09:12:37Z</dcterms:modified>
  <dc:identifier>DAEPGfFSANE</dc:identifier>
</cp:coreProperties>
</file>