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7" r:id="rId3"/>
    <p:sldId id="257" r:id="rId4"/>
    <p:sldId id="258" r:id="rId5"/>
    <p:sldId id="259" r:id="rId6"/>
    <p:sldId id="286" r:id="rId7"/>
    <p:sldId id="260" r:id="rId8"/>
    <p:sldId id="279" r:id="rId9"/>
    <p:sldId id="261" r:id="rId10"/>
    <p:sldId id="289" r:id="rId11"/>
    <p:sldId id="288" r:id="rId12"/>
    <p:sldId id="267" r:id="rId13"/>
    <p:sldId id="280" r:id="rId14"/>
    <p:sldId id="290" r:id="rId15"/>
    <p:sldId id="281" r:id="rId16"/>
    <p:sldId id="273" r:id="rId17"/>
    <p:sldId id="274" r:id="rId18"/>
    <p:sldId id="263" r:id="rId19"/>
    <p:sldId id="285" r:id="rId20"/>
  </p:sldIdLst>
  <p:sldSz cx="18288000" cy="10287000"/>
  <p:notesSz cx="6858000" cy="9144000"/>
  <p:embeddedFontLst>
    <p:embeddedFont>
      <p:font typeface="Calibri" pitchFamily="34" charset="0"/>
      <p:regular r:id="rId21"/>
      <p:bold r:id="rId22"/>
      <p:italic r:id="rId23"/>
      <p:boldItalic r:id="rId24"/>
    </p:embeddedFont>
    <p:embeddedFont>
      <p:font typeface="Muli Regular" charset="-94"/>
      <p:regular r:id="rId25"/>
    </p:embeddedFont>
    <p:embeddedFont>
      <p:font typeface="Muli Bold" charset="-94"/>
      <p:regular r:id="rId26"/>
    </p:embeddedFont>
    <p:embeddedFont>
      <p:font typeface="Muli Regular Bold" charset="-94"/>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22" autoAdjust="0"/>
  </p:normalViewPr>
  <p:slideViewPr>
    <p:cSldViewPr>
      <p:cViewPr varScale="1">
        <p:scale>
          <a:sx n="57" d="100"/>
          <a:sy n="57" d="100"/>
        </p:scale>
        <p:origin x="-2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tubitak.gov.tr/sites/default/files/2750/ortaokul_proje_rehberi_2023_4.10.2022.pdf" TargetMode="External"/><Relationship Id="rId2" Type="http://schemas.openxmlformats.org/officeDocument/2006/relationships/hyperlink" Target="https://tubitak.gov.tr/sites/default/files/2750/2204_b_cagri_metni_3.10.2022.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arbis.tubitak.gov.tr/" TargetMode="External"/><Relationship Id="rId2" Type="http://schemas.openxmlformats.org/officeDocument/2006/relationships/hyperlink" Target="https://e-bideb.tubitak.gov.tr/"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www.tubitak.gov.tr/tr/yarismalar/icerik-ortaokul-ogrencileri-arastirma-projeleri-yarismasi"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xmlns="" id="{749D2120-9254-41B8-9255-A351B98DDD5D}"/>
              </a:ext>
            </a:extLst>
          </p:cNvPr>
          <p:cNvSpPr/>
          <p:nvPr/>
        </p:nvSpPr>
        <p:spPr>
          <a:xfrm>
            <a:off x="1457325" y="641354"/>
            <a:ext cx="12573000" cy="2123658"/>
          </a:xfrm>
          <a:prstGeom prst="rect">
            <a:avLst/>
          </a:prstGeom>
        </p:spPr>
        <p:txBody>
          <a:bodyPr wrap="square">
            <a:spAutoFit/>
          </a:bodyPr>
          <a:lstStyle/>
          <a:p>
            <a:r>
              <a:rPr lang="tr-TR" sz="6600" b="1" dirty="0"/>
              <a:t>                              ANKARA</a:t>
            </a:r>
          </a:p>
          <a:p>
            <a:pPr algn="r"/>
            <a:r>
              <a:rPr lang="tr-TR" sz="6600" b="1" dirty="0"/>
              <a:t>İL MİLLİ EĞİTİM MÜDÜRLÜĞÜ</a:t>
            </a:r>
          </a:p>
        </p:txBody>
      </p:sp>
      <p:grpSp>
        <p:nvGrpSpPr>
          <p:cNvPr id="3" name="Group 3"/>
          <p:cNvGrpSpPr/>
          <p:nvPr/>
        </p:nvGrpSpPr>
        <p:grpSpPr>
          <a:xfrm>
            <a:off x="2057400" y="4007395"/>
            <a:ext cx="13256258" cy="3694840"/>
            <a:chOff x="0" y="0"/>
            <a:chExt cx="17675011" cy="4926454"/>
          </a:xfrm>
        </p:grpSpPr>
        <p:sp>
          <p:nvSpPr>
            <p:cNvPr id="4" name="AutoShape 4"/>
            <p:cNvSpPr/>
            <p:nvPr/>
          </p:nvSpPr>
          <p:spPr>
            <a:xfrm>
              <a:off x="0" y="0"/>
              <a:ext cx="17675011" cy="4926454"/>
            </a:xfrm>
            <a:prstGeom prst="rect">
              <a:avLst/>
            </a:prstGeom>
            <a:solidFill>
              <a:srgbClr val="CCED00"/>
            </a:solidFill>
          </p:spPr>
        </p:sp>
        <p:sp>
          <p:nvSpPr>
            <p:cNvPr id="5" name="TextBox 5"/>
            <p:cNvSpPr txBox="1"/>
            <p:nvPr/>
          </p:nvSpPr>
          <p:spPr>
            <a:xfrm>
              <a:off x="745304" y="796352"/>
              <a:ext cx="16184403" cy="1692771"/>
            </a:xfrm>
            <a:prstGeom prst="rect">
              <a:avLst/>
            </a:prstGeom>
          </p:spPr>
          <p:txBody>
            <a:bodyPr lIns="0" tIns="0" rIns="0" bIns="0" rtlCol="0" anchor="t">
              <a:spAutoFit/>
            </a:bodyPr>
            <a:lstStyle/>
            <a:p>
              <a:pPr>
                <a:lnSpc>
                  <a:spcPts val="9900"/>
                </a:lnSpc>
              </a:pPr>
              <a:endParaRPr lang="en-US" sz="9000" dirty="0">
                <a:solidFill>
                  <a:srgbClr val="1B1A1A"/>
                </a:solidFill>
                <a:latin typeface="Muli Black Bold"/>
              </a:endParaRPr>
            </a:p>
          </p:txBody>
        </p:sp>
      </p:grpSp>
      <p:sp>
        <p:nvSpPr>
          <p:cNvPr id="11" name="Dikdörtgen 10"/>
          <p:cNvSpPr/>
          <p:nvPr/>
        </p:nvSpPr>
        <p:spPr>
          <a:xfrm>
            <a:off x="2286000" y="4802458"/>
            <a:ext cx="12154744" cy="2308324"/>
          </a:xfrm>
          <a:prstGeom prst="rect">
            <a:avLst/>
          </a:prstGeom>
        </p:spPr>
        <p:txBody>
          <a:bodyPr wrap="square">
            <a:spAutoFit/>
          </a:bodyPr>
          <a:lstStyle/>
          <a:p>
            <a:pPr algn="ctr"/>
            <a:r>
              <a:rPr lang="tr-TR" sz="4800" b="1" dirty="0"/>
              <a:t>2204-B ORTAOKUL ÖĞRENCİLERİ</a:t>
            </a:r>
          </a:p>
          <a:p>
            <a:pPr algn="ctr"/>
            <a:r>
              <a:rPr lang="tr-TR" sz="4800" b="1" dirty="0"/>
              <a:t>ARAŞTIRMA PROJELERİ</a:t>
            </a:r>
          </a:p>
          <a:p>
            <a:pPr algn="ctr"/>
            <a:r>
              <a:rPr lang="tr-TR" sz="4800" b="1" dirty="0"/>
              <a:t>YARIŞMASI</a:t>
            </a:r>
          </a:p>
        </p:txBody>
      </p:sp>
      <p:pic>
        <p:nvPicPr>
          <p:cNvPr id="14" name="Resim 13">
            <a:extLst>
              <a:ext uri="{FF2B5EF4-FFF2-40B4-BE49-F238E27FC236}">
                <a16:creationId xmlns:a16="http://schemas.microsoft.com/office/drawing/2014/main" xmlns="" id="{99D13C76-9A9F-48F1-B0D8-EE3AF390B37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440744" y="212110"/>
            <a:ext cx="3356273" cy="3311523"/>
          </a:xfrm>
          <a:prstGeom prst="rect">
            <a:avLst/>
          </a:prstGeom>
        </p:spPr>
      </p:pic>
      <p:pic>
        <p:nvPicPr>
          <p:cNvPr id="16" name="Resim 15">
            <a:extLst>
              <a:ext uri="{FF2B5EF4-FFF2-40B4-BE49-F238E27FC236}">
                <a16:creationId xmlns:a16="http://schemas.microsoft.com/office/drawing/2014/main" xmlns="" id="{BD1F43E9-2CBC-44C3-A37E-90847372287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7747" y="443686"/>
            <a:ext cx="2857899" cy="28483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4" name="TextBox 4"/>
          <p:cNvSpPr txBox="1"/>
          <p:nvPr/>
        </p:nvSpPr>
        <p:spPr>
          <a:xfrm>
            <a:off x="762000" y="647700"/>
            <a:ext cx="12039600" cy="903068"/>
          </a:xfrm>
          <a:prstGeom prst="rect">
            <a:avLst/>
          </a:prstGeom>
        </p:spPr>
        <p:txBody>
          <a:bodyPr wrap="square" lIns="0" tIns="0" rIns="0" bIns="0" rtlCol="0" anchor="t">
            <a:spAutoFit/>
          </a:bodyPr>
          <a:lstStyle/>
          <a:p>
            <a:pPr>
              <a:lnSpc>
                <a:spcPts val="3300"/>
              </a:lnSpc>
            </a:pPr>
            <a:r>
              <a:rPr lang="tr-TR" sz="4000" b="1" dirty="0">
                <a:solidFill>
                  <a:srgbClr val="92D050"/>
                </a:solidFill>
                <a:latin typeface="+mj-lt"/>
              </a:rPr>
              <a:t>Değerlendirme Yöntemi ve Kriterler</a:t>
            </a:r>
            <a:endParaRPr lang="en-US" sz="4000" b="1" dirty="0">
              <a:solidFill>
                <a:srgbClr val="92D050"/>
              </a:solidFill>
              <a:latin typeface="+mj-lt"/>
            </a:endParaRPr>
          </a:p>
          <a:p>
            <a:pPr>
              <a:lnSpc>
                <a:spcPts val="3300"/>
              </a:lnSpc>
            </a:pPr>
            <a:endParaRPr lang="en-US" sz="4800" b="1" dirty="0">
              <a:solidFill>
                <a:srgbClr val="92D050"/>
              </a:solidFill>
              <a:latin typeface="+mj-lt"/>
            </a:endParaRPr>
          </a:p>
        </p:txBody>
      </p:sp>
      <p:sp>
        <p:nvSpPr>
          <p:cNvPr id="34" name="Dikdörtgen 33"/>
          <p:cNvSpPr/>
          <p:nvPr/>
        </p:nvSpPr>
        <p:spPr>
          <a:xfrm>
            <a:off x="533400" y="1409700"/>
            <a:ext cx="15468600" cy="8710077"/>
          </a:xfrm>
          <a:prstGeom prst="rect">
            <a:avLst/>
          </a:prstGeom>
        </p:spPr>
        <p:txBody>
          <a:bodyPr wrap="square">
            <a:spAutoFit/>
          </a:bodyPr>
          <a:lstStyle/>
          <a:p>
            <a:r>
              <a:rPr lang="tr-TR" sz="2800" dirty="0">
                <a:solidFill>
                  <a:schemeClr val="bg1"/>
                </a:solidFill>
              </a:rPr>
              <a:t>Projelerin Ön Değerlendirme sürecinde jüri tarafından projeler; </a:t>
            </a:r>
          </a:p>
          <a:p>
            <a:endParaRPr lang="tr-TR" sz="2800" dirty="0">
              <a:solidFill>
                <a:schemeClr val="bg1"/>
              </a:solidFill>
            </a:endParaRPr>
          </a:p>
          <a:p>
            <a:pPr marL="457200" indent="-457200">
              <a:buFont typeface="Wingdings" panose="05000000000000000000" pitchFamily="2" charset="2"/>
              <a:buChar char="§"/>
            </a:pPr>
            <a:r>
              <a:rPr lang="tr-TR" sz="2800" dirty="0">
                <a:solidFill>
                  <a:schemeClr val="bg1"/>
                </a:solidFill>
              </a:rPr>
              <a:t>Özgünlük ve Yaratıcılık, </a:t>
            </a:r>
          </a:p>
          <a:p>
            <a:pPr marL="457200" indent="-457200">
              <a:buFont typeface="Wingdings" panose="05000000000000000000" pitchFamily="2" charset="2"/>
              <a:buChar char="§"/>
            </a:pPr>
            <a:r>
              <a:rPr lang="tr-TR" sz="2800" dirty="0">
                <a:solidFill>
                  <a:schemeClr val="bg1"/>
                </a:solidFill>
              </a:rPr>
              <a:t>Bilimsel Yöntem, </a:t>
            </a:r>
          </a:p>
          <a:p>
            <a:pPr marL="457200" indent="-457200">
              <a:buFont typeface="Wingdings" panose="05000000000000000000" pitchFamily="2" charset="2"/>
              <a:buChar char="§"/>
            </a:pPr>
            <a:r>
              <a:rPr lang="tr-TR" sz="2800" dirty="0">
                <a:solidFill>
                  <a:schemeClr val="bg1"/>
                </a:solidFill>
              </a:rPr>
              <a:t>Kaynak Taraması</a:t>
            </a:r>
          </a:p>
          <a:p>
            <a:pPr marL="457200" indent="-457200">
              <a:buFont typeface="Wingdings" panose="05000000000000000000" pitchFamily="2" charset="2"/>
              <a:buChar char="§"/>
            </a:pPr>
            <a:r>
              <a:rPr lang="tr-TR" sz="2800" dirty="0">
                <a:solidFill>
                  <a:schemeClr val="bg1"/>
                </a:solidFill>
              </a:rPr>
              <a:t>Sonuç ve Öneriler, </a:t>
            </a:r>
          </a:p>
          <a:p>
            <a:pPr marL="457200" indent="-457200">
              <a:buFont typeface="Wingdings" panose="05000000000000000000" pitchFamily="2" charset="2"/>
              <a:buChar char="§"/>
            </a:pPr>
            <a:r>
              <a:rPr lang="tr-TR" sz="2800" dirty="0">
                <a:solidFill>
                  <a:schemeClr val="bg1"/>
                </a:solidFill>
              </a:rPr>
              <a:t>Uygulanabilirlik, </a:t>
            </a:r>
          </a:p>
          <a:p>
            <a:pPr marL="457200" indent="-457200">
              <a:buFont typeface="Wingdings" panose="05000000000000000000" pitchFamily="2" charset="2"/>
              <a:buChar char="§"/>
            </a:pPr>
            <a:r>
              <a:rPr lang="tr-TR" sz="2800" dirty="0">
                <a:solidFill>
                  <a:schemeClr val="bg1"/>
                </a:solidFill>
              </a:rPr>
              <a:t>Bilimsel Etik</a:t>
            </a:r>
          </a:p>
          <a:p>
            <a:pPr marL="457200" indent="-457200">
              <a:buFont typeface="Wingdings" panose="05000000000000000000" pitchFamily="2" charset="2"/>
              <a:buChar char="§"/>
            </a:pPr>
            <a:r>
              <a:rPr lang="tr-TR" sz="2800" dirty="0">
                <a:solidFill>
                  <a:schemeClr val="bg1"/>
                </a:solidFill>
              </a:rPr>
              <a:t>Özümseme</a:t>
            </a:r>
          </a:p>
          <a:p>
            <a:pPr marL="457200" indent="-457200">
              <a:buFont typeface="Wingdings" panose="05000000000000000000" pitchFamily="2" charset="2"/>
              <a:buChar char="§"/>
            </a:pPr>
            <a:r>
              <a:rPr lang="tr-TR" sz="2800" dirty="0">
                <a:solidFill>
                  <a:schemeClr val="bg1"/>
                </a:solidFill>
              </a:rPr>
              <a:t>Raporlama, </a:t>
            </a:r>
          </a:p>
          <a:p>
            <a:pPr marL="457200" indent="-457200">
              <a:buFont typeface="Wingdings" panose="05000000000000000000" pitchFamily="2" charset="2"/>
              <a:buChar char="§"/>
            </a:pPr>
            <a:r>
              <a:rPr lang="tr-TR" sz="2800" dirty="0">
                <a:solidFill>
                  <a:schemeClr val="bg1"/>
                </a:solidFill>
              </a:rPr>
              <a:t>Sunum</a:t>
            </a:r>
          </a:p>
          <a:p>
            <a:r>
              <a:rPr lang="tr-TR" sz="2800" dirty="0">
                <a:solidFill>
                  <a:schemeClr val="bg1"/>
                </a:solidFill>
              </a:rPr>
              <a:t>kriterlerine göre değerlendirilir.</a:t>
            </a:r>
          </a:p>
          <a:p>
            <a:pPr algn="just"/>
            <a:endParaRPr lang="tr-TR" sz="2800" dirty="0">
              <a:solidFill>
                <a:schemeClr val="bg1"/>
              </a:solidFill>
            </a:endParaRPr>
          </a:p>
          <a:p>
            <a:pPr marL="457200" indent="-457200" algn="just">
              <a:buFont typeface="Wingdings" panose="05000000000000000000" pitchFamily="2" charset="2"/>
              <a:buChar char="§"/>
            </a:pPr>
            <a:r>
              <a:rPr lang="tr-TR" sz="2800" dirty="0">
                <a:solidFill>
                  <a:schemeClr val="bg1"/>
                </a:solidFill>
              </a:rPr>
              <a:t>Ön değerlendirme sonucunda başarılı bulunan projeler, bölgelerde yapılacak sergiye davet edilir. Covid-19 pandemi süreci göz önüne alınarak gerekmesi durumunda bölge ve final sergileri değerlendirmeleri çevrimiçi olarak yapılabilir. </a:t>
            </a:r>
          </a:p>
          <a:p>
            <a:pPr algn="just"/>
            <a:endParaRPr lang="tr-TR" sz="2800" dirty="0">
              <a:solidFill>
                <a:schemeClr val="bg1"/>
              </a:solidFill>
            </a:endParaRPr>
          </a:p>
          <a:p>
            <a:pPr marL="457200" indent="-457200" algn="just">
              <a:buFont typeface="Wingdings" panose="05000000000000000000" pitchFamily="2" charset="2"/>
              <a:buChar char="§"/>
            </a:pPr>
            <a:r>
              <a:rPr lang="tr-TR" sz="2800" dirty="0">
                <a:solidFill>
                  <a:schemeClr val="bg1"/>
                </a:solidFill>
              </a:rPr>
              <a:t>Bölge ve final sergilerinde proje sahibi öğrenciler jüriye sözlü sunum yapacaktır. Öğrencilerden bu görüşme için bilgisayarda sunum hazırlamaları beklenir.</a:t>
            </a:r>
          </a:p>
          <a:p>
            <a:pPr algn="just"/>
            <a:endParaRPr lang="tr-TR" sz="2800" dirty="0">
              <a:solidFill>
                <a:schemeClr val="bg1"/>
              </a:solidFill>
            </a:endParaRPr>
          </a:p>
        </p:txBody>
      </p:sp>
    </p:spTree>
    <p:extLst>
      <p:ext uri="{BB962C8B-B14F-4D97-AF65-F5344CB8AC3E}">
        <p14:creationId xmlns:p14="http://schemas.microsoft.com/office/powerpoint/2010/main" xmlns="" val="1918872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4" name="TextBox 4"/>
          <p:cNvSpPr txBox="1"/>
          <p:nvPr/>
        </p:nvSpPr>
        <p:spPr>
          <a:xfrm>
            <a:off x="1143000" y="946486"/>
            <a:ext cx="12039600" cy="452816"/>
          </a:xfrm>
          <a:prstGeom prst="rect">
            <a:avLst/>
          </a:prstGeom>
        </p:spPr>
        <p:txBody>
          <a:bodyPr wrap="square" lIns="0" tIns="0" rIns="0" bIns="0" rtlCol="0" anchor="t">
            <a:spAutoFit/>
          </a:bodyPr>
          <a:lstStyle/>
          <a:p>
            <a:pPr>
              <a:lnSpc>
                <a:spcPts val="3300"/>
              </a:lnSpc>
            </a:pPr>
            <a:r>
              <a:rPr lang="tr-TR" sz="4000" b="1" dirty="0">
                <a:solidFill>
                  <a:srgbClr val="92D050"/>
                </a:solidFill>
                <a:latin typeface="+mj-lt"/>
              </a:rPr>
              <a:t>Projenin Elenmesine Neden Olabilecek Hususlar</a:t>
            </a:r>
            <a:endParaRPr lang="en-US" sz="4000" b="1" dirty="0">
              <a:solidFill>
                <a:srgbClr val="92D050"/>
              </a:solidFill>
              <a:latin typeface="+mj-lt"/>
            </a:endParaRPr>
          </a:p>
        </p:txBody>
      </p:sp>
      <p:sp>
        <p:nvSpPr>
          <p:cNvPr id="34" name="Dikdörtgen 33"/>
          <p:cNvSpPr/>
          <p:nvPr/>
        </p:nvSpPr>
        <p:spPr>
          <a:xfrm>
            <a:off x="533400" y="1714500"/>
            <a:ext cx="15468600" cy="7909858"/>
          </a:xfrm>
          <a:prstGeom prst="rect">
            <a:avLst/>
          </a:prstGeom>
        </p:spPr>
        <p:txBody>
          <a:bodyPr wrap="square">
            <a:spAutoFit/>
          </a:bodyPr>
          <a:lstStyle/>
          <a:p>
            <a:pPr marL="457200" indent="-457200" algn="just">
              <a:buFont typeface="Wingdings" panose="05000000000000000000" pitchFamily="2" charset="2"/>
              <a:buChar char="§"/>
            </a:pPr>
            <a:r>
              <a:rPr lang="tr-TR" sz="3200" dirty="0">
                <a:solidFill>
                  <a:schemeClr val="bg1"/>
                </a:solidFill>
              </a:rPr>
              <a:t>Aynı ya da başka isimlerle ve/veya aynı ya da benzer içerikle (konuyla) son başvuru tarihinden önce aynı projeyle başka bir yarışmaya katıldığı ya da başvurduğu belirlenen projeler, hangi aşamada olursa olsun yarışmadan elenecektir. </a:t>
            </a:r>
          </a:p>
          <a:p>
            <a:pPr algn="just"/>
            <a:endParaRPr lang="tr-TR" sz="3200" dirty="0">
              <a:solidFill>
                <a:schemeClr val="bg1"/>
              </a:solidFill>
            </a:endParaRPr>
          </a:p>
          <a:p>
            <a:pPr marL="457200" indent="-457200" algn="just">
              <a:buFont typeface="Wingdings" panose="05000000000000000000" pitchFamily="2" charset="2"/>
              <a:buChar char="§"/>
            </a:pPr>
            <a:r>
              <a:rPr lang="tr-TR" sz="3200" dirty="0">
                <a:solidFill>
                  <a:schemeClr val="bg1"/>
                </a:solidFill>
              </a:rPr>
              <a:t>Başvuru sistemine eksik, hatalı veya yanlış belge ve bilgi yüklenmesi, hazırlanan projenin halk sağlığı ve güvenliği için risk teşkil etmesi, insanların kişilik haklarına aykırı çalışma yapılması, projede etnik kökene, kişi veya toplumu karalamaya yönelik içerik bulunması, omurgalılar üzerinde kesi yapılması, kan veya doku alınması, ağız ya da enjeksiyon yoluyla etkisi kesin olarak bilinmeyen tehlikeli ve yabancı madde verilmesi, sağlığı tehdit eden deneyler yapılması durumlarında proje başvuruları hangi aşamada olursa olsun yarışmadan elenir.</a:t>
            </a:r>
          </a:p>
          <a:p>
            <a:pPr marL="457200" indent="-457200" algn="just">
              <a:buFont typeface="Wingdings" panose="05000000000000000000" pitchFamily="2" charset="2"/>
              <a:buChar char="§"/>
            </a:pPr>
            <a:endParaRPr lang="tr-TR" sz="3200" dirty="0">
              <a:solidFill>
                <a:schemeClr val="bg1"/>
              </a:solidFill>
            </a:endParaRPr>
          </a:p>
          <a:p>
            <a:pPr marL="457200" indent="-457200" algn="just">
              <a:buFont typeface="Wingdings" panose="05000000000000000000" pitchFamily="2" charset="2"/>
              <a:buChar char="§"/>
            </a:pPr>
            <a:r>
              <a:rPr lang="tr-TR" sz="3200" dirty="0">
                <a:solidFill>
                  <a:schemeClr val="bg1"/>
                </a:solidFill>
              </a:rPr>
              <a:t>Takım halinde yarışmaya katılan öğrencilerin bölge ve final sergilerine davet edilmeleri durumunda, sergide ve sunumda tüm öğrencilerin bulunması zorunludur, aksi halde proje yarışmadan elenir.</a:t>
            </a:r>
          </a:p>
          <a:p>
            <a:endParaRPr lang="tr-TR" sz="2800" dirty="0">
              <a:solidFill>
                <a:schemeClr val="bg1"/>
              </a:solidFill>
            </a:endParaRPr>
          </a:p>
        </p:txBody>
      </p:sp>
    </p:spTree>
    <p:extLst>
      <p:ext uri="{BB962C8B-B14F-4D97-AF65-F5344CB8AC3E}">
        <p14:creationId xmlns:p14="http://schemas.microsoft.com/office/powerpoint/2010/main" xmlns="" val="2766590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0" y="376992"/>
            <a:ext cx="13792200" cy="1084016"/>
            <a:chOff x="-271765" y="-1473660"/>
            <a:chExt cx="7027075" cy="1700719"/>
          </a:xfrm>
        </p:grpSpPr>
        <p:sp>
          <p:nvSpPr>
            <p:cNvPr id="8" name="AutoShape 8"/>
            <p:cNvSpPr/>
            <p:nvPr/>
          </p:nvSpPr>
          <p:spPr>
            <a:xfrm>
              <a:off x="-271765" y="-1473660"/>
              <a:ext cx="7027075" cy="1700719"/>
            </a:xfrm>
            <a:prstGeom prst="rect">
              <a:avLst/>
            </a:prstGeom>
            <a:solidFill>
              <a:srgbClr val="CCED00"/>
            </a:solidFill>
          </p:spPr>
        </p:sp>
        <p:sp>
          <p:nvSpPr>
            <p:cNvPr id="9" name="TextBox 9"/>
            <p:cNvSpPr txBox="1"/>
            <p:nvPr/>
          </p:nvSpPr>
          <p:spPr>
            <a:xfrm>
              <a:off x="-38823" y="-901455"/>
              <a:ext cx="6400799" cy="685276"/>
            </a:xfrm>
            <a:prstGeom prst="rect">
              <a:avLst/>
            </a:prstGeom>
          </p:spPr>
          <p:txBody>
            <a:bodyPr wrap="square" lIns="0" tIns="0" rIns="0" bIns="0" rtlCol="0" anchor="t">
              <a:spAutoFit/>
            </a:bodyPr>
            <a:lstStyle/>
            <a:p>
              <a:pPr>
                <a:lnSpc>
                  <a:spcPts val="3300"/>
                </a:lnSpc>
              </a:pPr>
              <a:r>
                <a:rPr lang="tr-TR" sz="3600" b="1" dirty="0"/>
                <a:t>Yol Haritası: Bilimsel Bir Araştırma Projesine Nasıl Başlanır?</a:t>
              </a:r>
              <a:endParaRPr lang="en-US" sz="3600" b="1" dirty="0">
                <a:solidFill>
                  <a:srgbClr val="1B1A1A"/>
                </a:solidFill>
                <a:latin typeface="Muli Bold"/>
              </a:endParaRPr>
            </a:p>
          </p:txBody>
        </p:sp>
      </p:grpSp>
      <p:sp>
        <p:nvSpPr>
          <p:cNvPr id="10" name="TextBox 10"/>
          <p:cNvSpPr txBox="1"/>
          <p:nvPr/>
        </p:nvSpPr>
        <p:spPr>
          <a:xfrm>
            <a:off x="1066800" y="2171700"/>
            <a:ext cx="15087600" cy="6340197"/>
          </a:xfrm>
          <a:prstGeom prst="rect">
            <a:avLst/>
          </a:prstGeom>
        </p:spPr>
        <p:txBody>
          <a:bodyPr wrap="square" lIns="0" tIns="0" rIns="0" bIns="0" rtlCol="0" anchor="t">
            <a:spAutoFit/>
          </a:bodyPr>
          <a:lstStyle/>
          <a:p>
            <a:pPr algn="just"/>
            <a:r>
              <a:rPr lang="tr-TR" sz="3200" dirty="0">
                <a:solidFill>
                  <a:schemeClr val="bg1"/>
                </a:solidFill>
              </a:rPr>
              <a:t>Bilimsel araştırmalar her zaman bir soru ile başlar. </a:t>
            </a:r>
          </a:p>
          <a:p>
            <a:pPr algn="just"/>
            <a:endParaRPr lang="tr-TR" sz="3200" dirty="0">
              <a:solidFill>
                <a:schemeClr val="bg1"/>
              </a:solidFill>
            </a:endParaRPr>
          </a:p>
          <a:p>
            <a:pPr algn="just"/>
            <a:r>
              <a:rPr lang="tr-TR" sz="3200" dirty="0">
                <a:solidFill>
                  <a:schemeClr val="bg1"/>
                </a:solidFill>
              </a:rPr>
              <a:t>Bilim insanları meraklıdır ve gözlemler yaparlar. Örneğin; </a:t>
            </a:r>
          </a:p>
          <a:p>
            <a:pPr algn="just"/>
            <a:endParaRPr lang="tr-TR" sz="3200" dirty="0">
              <a:solidFill>
                <a:schemeClr val="bg1"/>
              </a:solidFill>
            </a:endParaRPr>
          </a:p>
          <a:p>
            <a:pPr algn="just"/>
            <a:r>
              <a:rPr lang="tr-TR" sz="3200" dirty="0">
                <a:solidFill>
                  <a:schemeClr val="bg1"/>
                </a:solidFill>
              </a:rPr>
              <a:t>*Gökyüzü neden mavidir?</a:t>
            </a:r>
          </a:p>
          <a:p>
            <a:pPr algn="just"/>
            <a:r>
              <a:rPr lang="tr-TR" sz="3200" dirty="0">
                <a:solidFill>
                  <a:schemeClr val="bg1"/>
                </a:solidFill>
              </a:rPr>
              <a:t>*Alzheimer hastalığının sebepleri nelerdir? </a:t>
            </a:r>
          </a:p>
          <a:p>
            <a:pPr algn="just"/>
            <a:r>
              <a:rPr lang="tr-TR" sz="3200" dirty="0">
                <a:solidFill>
                  <a:schemeClr val="bg1"/>
                </a:solidFill>
              </a:rPr>
              <a:t>*Dinozorlar neden yok oldular? </a:t>
            </a:r>
          </a:p>
          <a:p>
            <a:pPr algn="just"/>
            <a:r>
              <a:rPr lang="tr-TR" sz="3200" dirty="0">
                <a:solidFill>
                  <a:schemeClr val="bg1"/>
                </a:solidFill>
              </a:rPr>
              <a:t>*Mars’ta yaşam bulunur mu?</a:t>
            </a:r>
          </a:p>
          <a:p>
            <a:pPr algn="just"/>
            <a:endParaRPr lang="tr-TR" sz="3200" dirty="0">
              <a:solidFill>
                <a:schemeClr val="bg1"/>
              </a:solidFill>
            </a:endParaRPr>
          </a:p>
          <a:p>
            <a:pPr algn="just"/>
            <a:r>
              <a:rPr lang="tr-TR" sz="3200" dirty="0">
                <a:solidFill>
                  <a:schemeClr val="bg1"/>
                </a:solidFill>
              </a:rPr>
              <a:t>gibi soruların yanıtlarını merak ederler. Ancak her merak edilen sorunun araştırılması mümkün olmayabilir. Bir sorunun araştırılabilmesi için tanımlanabilir, ölçülebilir, bilimsel yöntemlerle test edilebilir ve kontrol edilebilir olması gereklidir. </a:t>
            </a:r>
          </a:p>
          <a:p>
            <a:r>
              <a:rPr lang="tr-TR" sz="2800" dirty="0">
                <a:solidFill>
                  <a:schemeClr val="bg1"/>
                </a:solidFill>
              </a:rPr>
              <a:t>	</a:t>
            </a:r>
            <a:endParaRPr lang="en-US" sz="2800" dirty="0">
              <a:solidFill>
                <a:schemeClr val="bg1"/>
              </a:solidFill>
              <a:latin typeface="Muli Regul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0" y="706102"/>
            <a:ext cx="13792200" cy="1008398"/>
            <a:chOff x="0" y="0"/>
            <a:chExt cx="7027075" cy="1700719"/>
          </a:xfrm>
        </p:grpSpPr>
        <p:sp>
          <p:nvSpPr>
            <p:cNvPr id="8" name="AutoShape 8"/>
            <p:cNvSpPr/>
            <p:nvPr/>
          </p:nvSpPr>
          <p:spPr>
            <a:xfrm>
              <a:off x="0" y="0"/>
              <a:ext cx="7027075" cy="1700719"/>
            </a:xfrm>
            <a:prstGeom prst="rect">
              <a:avLst/>
            </a:prstGeom>
            <a:solidFill>
              <a:srgbClr val="CCED00"/>
            </a:solidFill>
          </p:spPr>
        </p:sp>
        <p:sp>
          <p:nvSpPr>
            <p:cNvPr id="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endParaRPr lang="en-US" sz="2800" dirty="0">
                <a:solidFill>
                  <a:srgbClr val="1B1A1A"/>
                </a:solidFill>
                <a:latin typeface="Muli Bold"/>
              </a:endParaRPr>
            </a:p>
          </p:txBody>
        </p:sp>
      </p:grpSp>
      <p:sp>
        <p:nvSpPr>
          <p:cNvPr id="10" name="TextBox 10"/>
          <p:cNvSpPr txBox="1"/>
          <p:nvPr/>
        </p:nvSpPr>
        <p:spPr>
          <a:xfrm>
            <a:off x="609600" y="1645911"/>
            <a:ext cx="16230600" cy="9394880"/>
          </a:xfrm>
          <a:prstGeom prst="rect">
            <a:avLst/>
          </a:prstGeom>
        </p:spPr>
        <p:txBody>
          <a:bodyPr wrap="square" lIns="0" tIns="0" rIns="0" bIns="0" rtlCol="0" anchor="t">
            <a:spAutoFit/>
          </a:bodyPr>
          <a:lstStyle/>
          <a:p>
            <a:pPr algn="just"/>
            <a:endParaRPr lang="tr-TR" sz="2800" dirty="0">
              <a:solidFill>
                <a:schemeClr val="bg1"/>
              </a:solidFill>
            </a:endParaRPr>
          </a:p>
          <a:p>
            <a:pPr algn="just"/>
            <a:r>
              <a:rPr lang="tr-TR" sz="2800" b="1" dirty="0">
                <a:solidFill>
                  <a:schemeClr val="bg1"/>
                </a:solidFill>
              </a:rPr>
              <a:t>Adım 1: Araştırma Konusuna Karar Verme</a:t>
            </a:r>
          </a:p>
          <a:p>
            <a:pPr algn="just"/>
            <a:endParaRPr lang="tr-TR" sz="3200" dirty="0">
              <a:solidFill>
                <a:schemeClr val="bg1"/>
              </a:solidFill>
            </a:endParaRPr>
          </a:p>
          <a:p>
            <a:pPr algn="just"/>
            <a:r>
              <a:rPr lang="tr-TR" sz="2800" dirty="0">
                <a:solidFill>
                  <a:schemeClr val="bg1"/>
                </a:solidFill>
              </a:rPr>
              <a:t>Araştırma konusunun belirlenmesi projenizin tüm sürecini belirleyecek en önemli basamaktır. Konu, ilginç aynı zamanda özgün ve gerçekten araştırmak istediğiniz bir konu olmalıdır. Bu nedenle, araştırma alanı ve konusunun ne olması gerektiğine sizin karar vermeniz en uygunudur.</a:t>
            </a:r>
          </a:p>
          <a:p>
            <a:pPr algn="just"/>
            <a:endParaRPr lang="tr-TR" sz="2400" dirty="0">
              <a:solidFill>
                <a:schemeClr val="bg1"/>
              </a:solidFill>
            </a:endParaRPr>
          </a:p>
          <a:p>
            <a:pPr algn="just"/>
            <a:r>
              <a:rPr lang="tr-TR" sz="2800" b="1" dirty="0">
                <a:solidFill>
                  <a:schemeClr val="bg1"/>
                </a:solidFill>
              </a:rPr>
              <a:t>Adım 2: Danışman Belirleme</a:t>
            </a:r>
          </a:p>
          <a:p>
            <a:pPr algn="just"/>
            <a:endParaRPr lang="tr-TR" sz="2800" b="1" dirty="0">
              <a:solidFill>
                <a:schemeClr val="bg1"/>
              </a:solidFill>
            </a:endParaRPr>
          </a:p>
          <a:p>
            <a:pPr algn="just"/>
            <a:r>
              <a:rPr lang="tr-TR" sz="2800" dirty="0">
                <a:solidFill>
                  <a:schemeClr val="bg1"/>
                </a:solidFill>
              </a:rPr>
              <a:t>Bir projede sadece </a:t>
            </a:r>
            <a:r>
              <a:rPr lang="tr-TR" sz="2800" u="sng" dirty="0">
                <a:solidFill>
                  <a:schemeClr val="bg1"/>
                </a:solidFill>
              </a:rPr>
              <a:t>bir danışman </a:t>
            </a:r>
            <a:r>
              <a:rPr lang="tr-TR" sz="2800" dirty="0">
                <a:solidFill>
                  <a:schemeClr val="bg1"/>
                </a:solidFill>
              </a:rPr>
              <a:t>görev alabilir ve danışman birden fazla projeye danışmanlık yapabilir. Danışman için alan sınırlaması yoktur. Projede danışman olması zorunludur. Yarışmaya başvuruda bulunacak bir projedeki öğrenciler ve danışman farklı okullardan olabilir. </a:t>
            </a:r>
          </a:p>
          <a:p>
            <a:pPr algn="just"/>
            <a:endParaRPr lang="tr-TR" sz="2800" b="1" dirty="0">
              <a:solidFill>
                <a:schemeClr val="bg1"/>
              </a:solidFill>
            </a:endParaRPr>
          </a:p>
          <a:p>
            <a:pPr algn="just"/>
            <a:r>
              <a:rPr lang="tr-TR" sz="2800" b="1" dirty="0">
                <a:solidFill>
                  <a:schemeClr val="bg1"/>
                </a:solidFill>
              </a:rPr>
              <a:t>Adım 3: Fikri Bir Soruya ve Hipoteze Kadar Küçültme (Mühendislik Projesinde Alternatif Çözümler Oluşturun, En İyisini Seçin)</a:t>
            </a:r>
          </a:p>
          <a:p>
            <a:pPr algn="just"/>
            <a:endParaRPr lang="tr-TR" sz="2800" b="1" dirty="0">
              <a:solidFill>
                <a:schemeClr val="bg1"/>
              </a:solidFill>
            </a:endParaRPr>
          </a:p>
          <a:p>
            <a:pPr algn="just"/>
            <a:r>
              <a:rPr lang="tr-TR" sz="2800" dirty="0">
                <a:solidFill>
                  <a:schemeClr val="bg1"/>
                </a:solidFill>
              </a:rPr>
              <a:t>Araştırma konusunun sınırları, cevabı aranan soruyu içerecek şekilde doğru olarak tanımlanmalıdır. Araştırma konusu genel olmamalı, cevabı aranan soru ile sınırlı olmalıdır. Eğer araştırma mühendislik içeriyorsa ulaşılması istenen hedefler kesin olarak belirlenmelidir. </a:t>
            </a:r>
            <a:endParaRPr lang="tr-TR" sz="2800" b="1" dirty="0">
              <a:solidFill>
                <a:schemeClr val="bg1"/>
              </a:solidFill>
            </a:endParaRPr>
          </a:p>
          <a:p>
            <a:pPr algn="just"/>
            <a:endParaRPr lang="tr-TR" sz="2800" b="1" dirty="0">
              <a:solidFill>
                <a:schemeClr val="bg1"/>
              </a:solidFill>
            </a:endParaRPr>
          </a:p>
          <a:p>
            <a:pPr algn="just"/>
            <a:endParaRPr lang="tr-TR" sz="2800" b="1" dirty="0">
              <a:solidFill>
                <a:schemeClr val="bg1"/>
              </a:solidFill>
            </a:endParaRPr>
          </a:p>
          <a:p>
            <a:pPr algn="just">
              <a:lnSpc>
                <a:spcPts val="2700"/>
              </a:lnSpc>
            </a:pPr>
            <a:endParaRPr lang="en-US" sz="2800" dirty="0">
              <a:solidFill>
                <a:schemeClr val="bg1"/>
              </a:solidFill>
              <a:latin typeface="Muli Regular"/>
            </a:endParaRPr>
          </a:p>
        </p:txBody>
      </p:sp>
      <p:sp>
        <p:nvSpPr>
          <p:cNvPr id="2" name="Dikdörtgen 1"/>
          <p:cNvSpPr/>
          <p:nvPr/>
        </p:nvSpPr>
        <p:spPr>
          <a:xfrm>
            <a:off x="259514" y="919287"/>
            <a:ext cx="11703885" cy="1069524"/>
          </a:xfrm>
          <a:prstGeom prst="rect">
            <a:avLst/>
          </a:prstGeom>
        </p:spPr>
        <p:txBody>
          <a:bodyPr wrap="square">
            <a:spAutoFit/>
          </a:bodyPr>
          <a:lstStyle/>
          <a:p>
            <a:pPr>
              <a:lnSpc>
                <a:spcPts val="3300"/>
              </a:lnSpc>
            </a:pPr>
            <a:r>
              <a:rPr lang="tr-TR" sz="3600" b="1" dirty="0"/>
              <a:t>Yol Haritası: Bilimsel Bir Araştırma Projesine Nasıl Başlanır?</a:t>
            </a:r>
            <a:endParaRPr lang="en-US" sz="3600" b="1" dirty="0">
              <a:solidFill>
                <a:srgbClr val="1B1A1A"/>
              </a:solidFill>
              <a:latin typeface="Muli Bold"/>
            </a:endParaRPr>
          </a:p>
          <a:p>
            <a:endParaRPr lang="tr-TR" sz="3600" dirty="0"/>
          </a:p>
        </p:txBody>
      </p:sp>
    </p:spTree>
    <p:extLst>
      <p:ext uri="{BB962C8B-B14F-4D97-AF65-F5344CB8AC3E}">
        <p14:creationId xmlns:p14="http://schemas.microsoft.com/office/powerpoint/2010/main" xmlns="" val="4011016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0" y="647700"/>
            <a:ext cx="13792200" cy="1084016"/>
            <a:chOff x="-271765" y="-1473660"/>
            <a:chExt cx="7027075" cy="1700719"/>
          </a:xfrm>
        </p:grpSpPr>
        <p:sp>
          <p:nvSpPr>
            <p:cNvPr id="8" name="AutoShape 8"/>
            <p:cNvSpPr/>
            <p:nvPr/>
          </p:nvSpPr>
          <p:spPr>
            <a:xfrm>
              <a:off x="-271765" y="-1473660"/>
              <a:ext cx="7027075" cy="1700719"/>
            </a:xfrm>
            <a:prstGeom prst="rect">
              <a:avLst/>
            </a:prstGeom>
            <a:solidFill>
              <a:srgbClr val="CCED00"/>
            </a:solidFill>
          </p:spPr>
        </p:sp>
        <p:sp>
          <p:nvSpPr>
            <p:cNvPr id="9" name="TextBox 9"/>
            <p:cNvSpPr txBox="1"/>
            <p:nvPr/>
          </p:nvSpPr>
          <p:spPr>
            <a:xfrm>
              <a:off x="-38823" y="-901455"/>
              <a:ext cx="6400799" cy="685276"/>
            </a:xfrm>
            <a:prstGeom prst="rect">
              <a:avLst/>
            </a:prstGeom>
          </p:spPr>
          <p:txBody>
            <a:bodyPr wrap="square" lIns="0" tIns="0" rIns="0" bIns="0" rtlCol="0" anchor="t">
              <a:spAutoFit/>
            </a:bodyPr>
            <a:lstStyle/>
            <a:p>
              <a:pPr>
                <a:lnSpc>
                  <a:spcPts val="3300"/>
                </a:lnSpc>
              </a:pPr>
              <a:r>
                <a:rPr lang="tr-TR" sz="3600" b="1" dirty="0"/>
                <a:t>Yol Haritası: Bilimsel Bir Araştırma Projesine Nasıl Başlanır?</a:t>
              </a:r>
              <a:endParaRPr lang="en-US" sz="3600" b="1" dirty="0">
                <a:solidFill>
                  <a:srgbClr val="1B1A1A"/>
                </a:solidFill>
                <a:latin typeface="Muli Bold"/>
              </a:endParaRPr>
            </a:p>
          </p:txBody>
        </p:sp>
      </p:grpSp>
      <p:sp>
        <p:nvSpPr>
          <p:cNvPr id="10" name="TextBox 10"/>
          <p:cNvSpPr txBox="1"/>
          <p:nvPr/>
        </p:nvSpPr>
        <p:spPr>
          <a:xfrm>
            <a:off x="1066800" y="2171700"/>
            <a:ext cx="15087600" cy="7940635"/>
          </a:xfrm>
          <a:prstGeom prst="rect">
            <a:avLst/>
          </a:prstGeom>
        </p:spPr>
        <p:txBody>
          <a:bodyPr wrap="square" lIns="0" tIns="0" rIns="0" bIns="0" rtlCol="0" anchor="t">
            <a:spAutoFit/>
          </a:bodyPr>
          <a:lstStyle/>
          <a:p>
            <a:r>
              <a:rPr lang="tr-TR" sz="2800" b="1" dirty="0">
                <a:solidFill>
                  <a:schemeClr val="bg1"/>
                </a:solidFill>
              </a:rPr>
              <a:t>Adım 4: Araştırma Planını Gerçekçi Tutma</a:t>
            </a:r>
          </a:p>
          <a:p>
            <a:pPr algn="just"/>
            <a:r>
              <a:rPr lang="tr-TR" sz="2800" b="1" dirty="0">
                <a:solidFill>
                  <a:schemeClr val="bg1"/>
                </a:solidFill>
              </a:rPr>
              <a:t/>
            </a:r>
            <a:br>
              <a:rPr lang="tr-TR" sz="2800" b="1" dirty="0">
                <a:solidFill>
                  <a:schemeClr val="bg1"/>
                </a:solidFill>
              </a:rPr>
            </a:br>
            <a:r>
              <a:rPr lang="tr-TR" sz="2800" dirty="0">
                <a:solidFill>
                  <a:schemeClr val="bg1"/>
                </a:solidFill>
              </a:rPr>
              <a:t>Araştırma konunuz, ilginç aynı zamanda özgün ve gerçekten araştırmak istediğiniz bir konu olabilir. Ancak araştırma sorunuzu ve yapmanız gereken deneyleri düşünürken, ekipman, maliyet ve zaman gibi sınırlamaları göz önünde bulundurmayı ve bu sınırlamaları aşmanın yollarını araştırmayı ihmal etmeyiniz.</a:t>
            </a:r>
          </a:p>
          <a:p>
            <a:pPr algn="just"/>
            <a:endParaRPr lang="tr-TR" sz="2800" dirty="0">
              <a:solidFill>
                <a:schemeClr val="bg1"/>
              </a:solidFill>
            </a:endParaRPr>
          </a:p>
          <a:p>
            <a:pPr algn="just"/>
            <a:r>
              <a:rPr lang="tr-TR" sz="2800" b="1" dirty="0">
                <a:solidFill>
                  <a:schemeClr val="bg1"/>
                </a:solidFill>
              </a:rPr>
              <a:t>Adım 5: Proje İş-Zaman Çizelgesi Hazırlama</a:t>
            </a:r>
          </a:p>
          <a:p>
            <a:pPr algn="just"/>
            <a:endParaRPr lang="tr-TR" sz="2800" b="1" dirty="0">
              <a:solidFill>
                <a:schemeClr val="bg1"/>
              </a:solidFill>
            </a:endParaRPr>
          </a:p>
          <a:p>
            <a:pPr algn="just"/>
            <a:r>
              <a:rPr lang="tr-TR" sz="2800" b="1" dirty="0">
                <a:solidFill>
                  <a:schemeClr val="bg1"/>
                </a:solidFill>
              </a:rPr>
              <a:t>Adım 6. Deney veya Gözlemlerinizi Yapma ve Verileri Toplama (Teknolojik Tasarım Projelerinde Prototip Oluşturma)</a:t>
            </a:r>
          </a:p>
          <a:p>
            <a:pPr algn="just"/>
            <a:endParaRPr lang="tr-TR" sz="2800" b="1" dirty="0">
              <a:solidFill>
                <a:schemeClr val="bg1"/>
              </a:solidFill>
            </a:endParaRPr>
          </a:p>
          <a:p>
            <a:pPr algn="just"/>
            <a:r>
              <a:rPr lang="tr-TR" sz="2800" dirty="0">
                <a:solidFill>
                  <a:schemeClr val="bg1"/>
                </a:solidFill>
              </a:rPr>
              <a:t>Proje planınız kesinleştirildikten sonra gerekli ekipman ve malzemeler toplanır ve planın yöntem bölümünde yer alan tüm iş paketleri gerçekleştirilir. Bu adımda yapılan her şeyin kaydının çok iyi tutulması önemlidir. Bilimsel araştırma projelerinde bu adımda toplanan veriler analiz edilir.</a:t>
            </a:r>
          </a:p>
          <a:p>
            <a:pPr algn="just"/>
            <a:endParaRPr lang="tr-TR" sz="2800" dirty="0">
              <a:solidFill>
                <a:schemeClr val="bg1"/>
              </a:solidFill>
            </a:endParaRPr>
          </a:p>
          <a:p>
            <a:endParaRPr lang="tr-TR" sz="3200" dirty="0">
              <a:solidFill>
                <a:schemeClr val="bg1"/>
              </a:solidFill>
            </a:endParaRPr>
          </a:p>
          <a:p>
            <a:endParaRPr lang="tr-TR" sz="3600" dirty="0">
              <a:solidFill>
                <a:schemeClr val="bg1"/>
              </a:solidFill>
            </a:endParaRPr>
          </a:p>
          <a:p>
            <a:r>
              <a:rPr lang="tr-TR" sz="2800" dirty="0">
                <a:solidFill>
                  <a:schemeClr val="bg1"/>
                </a:solidFill>
              </a:rPr>
              <a:t>	</a:t>
            </a:r>
            <a:endParaRPr lang="en-US" sz="2800" dirty="0">
              <a:solidFill>
                <a:schemeClr val="bg1"/>
              </a:solidFill>
              <a:latin typeface="Muli Regular"/>
            </a:endParaRPr>
          </a:p>
        </p:txBody>
      </p:sp>
    </p:spTree>
    <p:extLst>
      <p:ext uri="{BB962C8B-B14F-4D97-AF65-F5344CB8AC3E}">
        <p14:creationId xmlns:p14="http://schemas.microsoft.com/office/powerpoint/2010/main" xmlns="" val="1227515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20782" y="603893"/>
            <a:ext cx="13792200" cy="946413"/>
            <a:chOff x="0" y="0"/>
            <a:chExt cx="7027075" cy="1700719"/>
          </a:xfrm>
        </p:grpSpPr>
        <p:sp>
          <p:nvSpPr>
            <p:cNvPr id="8" name="AutoShape 8"/>
            <p:cNvSpPr/>
            <p:nvPr/>
          </p:nvSpPr>
          <p:spPr>
            <a:xfrm>
              <a:off x="0" y="0"/>
              <a:ext cx="7027075" cy="1700719"/>
            </a:xfrm>
            <a:prstGeom prst="rect">
              <a:avLst/>
            </a:prstGeom>
            <a:solidFill>
              <a:srgbClr val="CCED00"/>
            </a:solidFill>
          </p:spPr>
        </p:sp>
        <p:sp>
          <p:nvSpPr>
            <p:cNvPr id="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endParaRPr lang="en-US" sz="2800" dirty="0">
                <a:solidFill>
                  <a:srgbClr val="1B1A1A"/>
                </a:solidFill>
                <a:latin typeface="Muli Bold"/>
              </a:endParaRPr>
            </a:p>
          </p:txBody>
        </p:sp>
      </p:grpSp>
      <p:sp>
        <p:nvSpPr>
          <p:cNvPr id="10" name="TextBox 10"/>
          <p:cNvSpPr txBox="1"/>
          <p:nvPr/>
        </p:nvSpPr>
        <p:spPr>
          <a:xfrm>
            <a:off x="1447800" y="2509505"/>
            <a:ext cx="15087600" cy="6894195"/>
          </a:xfrm>
          <a:prstGeom prst="rect">
            <a:avLst/>
          </a:prstGeom>
        </p:spPr>
        <p:txBody>
          <a:bodyPr wrap="square" lIns="0" tIns="0" rIns="0" bIns="0" rtlCol="0" anchor="t">
            <a:spAutoFit/>
          </a:bodyPr>
          <a:lstStyle/>
          <a:p>
            <a:endParaRPr lang="tr-TR" sz="2800" dirty="0">
              <a:solidFill>
                <a:schemeClr val="bg1"/>
              </a:solidFill>
            </a:endParaRPr>
          </a:p>
          <a:p>
            <a:r>
              <a:rPr lang="tr-TR" sz="2800" b="1" dirty="0">
                <a:solidFill>
                  <a:schemeClr val="bg1"/>
                </a:solidFill>
              </a:rPr>
              <a:t>Adım 5: Proje İş-Zaman Çizelgesi Hazırlayın.</a:t>
            </a:r>
          </a:p>
          <a:p>
            <a:endParaRPr lang="tr-TR" sz="2800" b="1" dirty="0">
              <a:solidFill>
                <a:schemeClr val="bg1"/>
              </a:solidFill>
            </a:endParaRPr>
          </a:p>
          <a:p>
            <a:r>
              <a:rPr lang="tr-TR" sz="2800" b="1" dirty="0">
                <a:solidFill>
                  <a:schemeClr val="bg1"/>
                </a:solidFill>
              </a:rPr>
              <a:t>Adım 6. Deney veya Gözlemlerinizi Yapın ve Verilerinizi Toplayın</a:t>
            </a:r>
          </a:p>
          <a:p>
            <a:r>
              <a:rPr lang="tr-TR" sz="2800" b="1" dirty="0">
                <a:solidFill>
                  <a:schemeClr val="bg1"/>
                </a:solidFill>
              </a:rPr>
              <a:t>(Teknolojik Tasarım Projelerinde Prototip Oluşturun).</a:t>
            </a:r>
          </a:p>
          <a:p>
            <a:r>
              <a:rPr lang="tr-TR" sz="2800" dirty="0">
                <a:solidFill>
                  <a:schemeClr val="bg1"/>
                </a:solidFill>
              </a:rPr>
              <a:t>Proje planınız kesinleştirildikten sonra gerekli ekipman ve malzemeler toplanır ve planın</a:t>
            </a:r>
          </a:p>
          <a:p>
            <a:r>
              <a:rPr lang="tr-TR" sz="2800" dirty="0">
                <a:solidFill>
                  <a:schemeClr val="bg1"/>
                </a:solidFill>
              </a:rPr>
              <a:t>yöntem bölümünde yer alan tüm iş paketleri gerçekleştirilir. Bu adımda yapılan her şeyin</a:t>
            </a:r>
          </a:p>
          <a:p>
            <a:r>
              <a:rPr lang="tr-TR" sz="2800" dirty="0">
                <a:solidFill>
                  <a:schemeClr val="bg1"/>
                </a:solidFill>
              </a:rPr>
              <a:t>kaydının çok iyi tutulması önemlidir.</a:t>
            </a:r>
          </a:p>
          <a:p>
            <a:endParaRPr lang="tr-TR" sz="2800" b="1" dirty="0">
              <a:solidFill>
                <a:schemeClr val="bg1"/>
              </a:solidFill>
            </a:endParaRPr>
          </a:p>
          <a:p>
            <a:r>
              <a:rPr lang="tr-TR" sz="2800" b="1" dirty="0">
                <a:solidFill>
                  <a:schemeClr val="bg1"/>
                </a:solidFill>
              </a:rPr>
              <a:t>Adım 7: Bulgularınızı Sunma</a:t>
            </a:r>
          </a:p>
          <a:p>
            <a:endParaRPr lang="tr-TR" sz="2800" b="1" dirty="0">
              <a:solidFill>
                <a:schemeClr val="bg1"/>
              </a:solidFill>
            </a:endParaRPr>
          </a:p>
          <a:p>
            <a:pPr algn="just"/>
            <a:r>
              <a:rPr lang="tr-TR" sz="2800" dirty="0">
                <a:solidFill>
                  <a:schemeClr val="bg1"/>
                </a:solidFill>
              </a:rPr>
              <a:t>Bulgularınızın bir rapor olarak yazılmasını, hem poster formatında hem de sözlü olarak sunulmasını gerektireceğinden bu basamak oldukça önemlidir. </a:t>
            </a:r>
            <a:endParaRPr lang="tr-TR" sz="2800" b="1" dirty="0">
              <a:solidFill>
                <a:schemeClr val="bg1"/>
              </a:solidFill>
            </a:endParaRPr>
          </a:p>
          <a:p>
            <a:r>
              <a:rPr lang="tr-TR" sz="2800" dirty="0">
                <a:solidFill>
                  <a:schemeClr val="bg1"/>
                </a:solidFill>
              </a:rPr>
              <a:t/>
            </a:r>
            <a:br>
              <a:rPr lang="tr-TR" sz="2800" dirty="0">
                <a:solidFill>
                  <a:schemeClr val="bg1"/>
                </a:solidFill>
              </a:rPr>
            </a:br>
            <a:r>
              <a:rPr lang="tr-TR" sz="2800" b="1" dirty="0">
                <a:solidFill>
                  <a:schemeClr val="bg1"/>
                </a:solidFill>
              </a:rPr>
              <a:t>Adım 8: Yarışmaya Gidin ve Keyfini Çıkarın!</a:t>
            </a:r>
          </a:p>
          <a:p>
            <a:endParaRPr lang="tr-TR" sz="2800" dirty="0">
              <a:solidFill>
                <a:schemeClr val="bg1"/>
              </a:solidFill>
            </a:endParaRPr>
          </a:p>
        </p:txBody>
      </p:sp>
      <p:sp>
        <p:nvSpPr>
          <p:cNvPr id="2" name="Dikdörtgen 1"/>
          <p:cNvSpPr/>
          <p:nvPr/>
        </p:nvSpPr>
        <p:spPr>
          <a:xfrm>
            <a:off x="414587" y="842898"/>
            <a:ext cx="11728922" cy="946413"/>
          </a:xfrm>
          <a:prstGeom prst="rect">
            <a:avLst/>
          </a:prstGeom>
        </p:spPr>
        <p:txBody>
          <a:bodyPr wrap="square">
            <a:spAutoFit/>
          </a:bodyPr>
          <a:lstStyle/>
          <a:p>
            <a:pPr>
              <a:lnSpc>
                <a:spcPts val="3300"/>
              </a:lnSpc>
            </a:pPr>
            <a:r>
              <a:rPr lang="tr-TR" sz="3600" b="1" dirty="0"/>
              <a:t>Yol Haritası: Bilimsel Bir Araştırma Projesine Nasıl Başlanır?</a:t>
            </a:r>
            <a:endParaRPr lang="en-US" sz="3600" b="1" dirty="0">
              <a:solidFill>
                <a:srgbClr val="1B1A1A"/>
              </a:solidFill>
              <a:latin typeface="Muli Bold"/>
            </a:endParaRPr>
          </a:p>
          <a:p>
            <a:endParaRPr lang="tr-TR" sz="2800" dirty="0"/>
          </a:p>
        </p:txBody>
      </p:sp>
    </p:spTree>
    <p:extLst>
      <p:ext uri="{BB962C8B-B14F-4D97-AF65-F5344CB8AC3E}">
        <p14:creationId xmlns:p14="http://schemas.microsoft.com/office/powerpoint/2010/main" xmlns="" val="3482149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3049286"/>
          </a:xfrm>
          <a:prstGeom prst="rect">
            <a:avLst/>
          </a:prstGeom>
          <a:solidFill>
            <a:srgbClr val="CCED00"/>
          </a:solidFill>
        </p:spPr>
      </p:sp>
      <p:sp>
        <p:nvSpPr>
          <p:cNvPr id="18" name="TextBox 18"/>
          <p:cNvSpPr txBox="1"/>
          <p:nvPr/>
        </p:nvSpPr>
        <p:spPr>
          <a:xfrm>
            <a:off x="1312873" y="1076325"/>
            <a:ext cx="10351700" cy="705321"/>
          </a:xfrm>
          <a:prstGeom prst="rect">
            <a:avLst/>
          </a:prstGeom>
        </p:spPr>
        <p:txBody>
          <a:bodyPr lIns="0" tIns="0" rIns="0" bIns="0" rtlCol="0" anchor="t">
            <a:spAutoFit/>
          </a:bodyPr>
          <a:lstStyle/>
          <a:p>
            <a:pPr>
              <a:lnSpc>
                <a:spcPts val="5500"/>
              </a:lnSpc>
            </a:pPr>
            <a:r>
              <a:rPr lang="tr-TR" sz="5000" b="1" dirty="0">
                <a:solidFill>
                  <a:srgbClr val="1B1A1A"/>
                </a:solidFill>
                <a:latin typeface="+mj-lt"/>
              </a:rPr>
              <a:t>Değerlendirme</a:t>
            </a:r>
            <a:endParaRPr lang="en-US" sz="5000" b="1" dirty="0">
              <a:solidFill>
                <a:srgbClr val="1B1A1A"/>
              </a:solidFill>
              <a:latin typeface="+mj-lt"/>
            </a:endParaRPr>
          </a:p>
        </p:txBody>
      </p:sp>
      <p:pic>
        <p:nvPicPr>
          <p:cNvPr id="19" name="Picture 2" descr="C:\Users\Ilkay SENTURK\Downloads\Başlıksız-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14800" y="3619500"/>
            <a:ext cx="9332867" cy="5867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6" name="Group 6"/>
          <p:cNvGrpSpPr/>
          <p:nvPr/>
        </p:nvGrpSpPr>
        <p:grpSpPr>
          <a:xfrm>
            <a:off x="1067559" y="2539913"/>
            <a:ext cx="151558" cy="151558"/>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2" name="Group 12"/>
          <p:cNvGrpSpPr/>
          <p:nvPr/>
        </p:nvGrpSpPr>
        <p:grpSpPr>
          <a:xfrm>
            <a:off x="6096000" y="2539913"/>
            <a:ext cx="151558" cy="151558"/>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8" name="Group 18"/>
          <p:cNvGrpSpPr/>
          <p:nvPr/>
        </p:nvGrpSpPr>
        <p:grpSpPr>
          <a:xfrm>
            <a:off x="11734800" y="2607394"/>
            <a:ext cx="151558" cy="151558"/>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sp>
        <p:nvSpPr>
          <p:cNvPr id="21" name="AutoShape 21"/>
          <p:cNvSpPr/>
          <p:nvPr/>
        </p:nvSpPr>
        <p:spPr>
          <a:xfrm>
            <a:off x="6725552" y="8262344"/>
            <a:ext cx="3618508" cy="9626"/>
          </a:xfrm>
          <a:prstGeom prst="rect">
            <a:avLst/>
          </a:prstGeom>
          <a:solidFill>
            <a:srgbClr val="CCED00"/>
          </a:solidFill>
        </p:spPr>
      </p:sp>
      <p:sp>
        <p:nvSpPr>
          <p:cNvPr id="40" name="Dikdörtgen 39"/>
          <p:cNvSpPr/>
          <p:nvPr/>
        </p:nvSpPr>
        <p:spPr>
          <a:xfrm>
            <a:off x="1574800" y="2352078"/>
            <a:ext cx="4291758" cy="5632311"/>
          </a:xfrm>
          <a:prstGeom prst="rect">
            <a:avLst/>
          </a:prstGeom>
        </p:spPr>
        <p:txBody>
          <a:bodyPr wrap="square">
            <a:spAutoFit/>
          </a:bodyPr>
          <a:lstStyle/>
          <a:p>
            <a:r>
              <a:rPr lang="tr-TR" sz="3600" b="1" dirty="0">
                <a:solidFill>
                  <a:schemeClr val="bg1"/>
                </a:solidFill>
              </a:rPr>
              <a:t>Ön değerlendirme: </a:t>
            </a:r>
          </a:p>
          <a:p>
            <a:r>
              <a:rPr lang="tr-TR" sz="3600" dirty="0">
                <a:solidFill>
                  <a:schemeClr val="bg1"/>
                </a:solidFill>
              </a:rPr>
              <a:t>Sisteme yüklenen projeler jüri üyeleri tarafından değerlendirilir. Jüri üyelerinin verdiği puanların ortalaması alınarak bölge sergisine katılacak projeler belirlenir.</a:t>
            </a:r>
          </a:p>
        </p:txBody>
      </p:sp>
      <p:sp>
        <p:nvSpPr>
          <p:cNvPr id="41" name="Dikdörtgen 40"/>
          <p:cNvSpPr/>
          <p:nvPr/>
        </p:nvSpPr>
        <p:spPr>
          <a:xfrm>
            <a:off x="6553200" y="2323171"/>
            <a:ext cx="4952158" cy="4524315"/>
          </a:xfrm>
          <a:prstGeom prst="rect">
            <a:avLst/>
          </a:prstGeom>
        </p:spPr>
        <p:txBody>
          <a:bodyPr wrap="square">
            <a:spAutoFit/>
          </a:bodyPr>
          <a:lstStyle/>
          <a:p>
            <a:r>
              <a:rPr lang="tr-TR" sz="3600" b="1" dirty="0">
                <a:solidFill>
                  <a:schemeClr val="bg1"/>
                </a:solidFill>
              </a:rPr>
              <a:t>Bölge Sergisi:</a:t>
            </a:r>
          </a:p>
          <a:p>
            <a:r>
              <a:rPr lang="tr-TR" sz="3600" dirty="0">
                <a:solidFill>
                  <a:schemeClr val="bg1"/>
                </a:solidFill>
              </a:rPr>
              <a:t>Ön değerlendirmede başarılı olan projeler bölge sergisine davet</a:t>
            </a:r>
          </a:p>
          <a:p>
            <a:r>
              <a:rPr lang="tr-TR" sz="3600" dirty="0">
                <a:solidFill>
                  <a:schemeClr val="bg1"/>
                </a:solidFill>
              </a:rPr>
              <a:t>edilir. Bu aşamada projeler poster ve sözlü sunumlar ile değerlendirilir.</a:t>
            </a:r>
          </a:p>
        </p:txBody>
      </p:sp>
      <p:sp>
        <p:nvSpPr>
          <p:cNvPr id="42" name="Dikdörtgen 41"/>
          <p:cNvSpPr/>
          <p:nvPr/>
        </p:nvSpPr>
        <p:spPr>
          <a:xfrm>
            <a:off x="12115800" y="2285476"/>
            <a:ext cx="5257800" cy="3970318"/>
          </a:xfrm>
          <a:prstGeom prst="rect">
            <a:avLst/>
          </a:prstGeom>
        </p:spPr>
        <p:txBody>
          <a:bodyPr wrap="square">
            <a:spAutoFit/>
          </a:bodyPr>
          <a:lstStyle/>
          <a:p>
            <a:r>
              <a:rPr lang="tr-TR" sz="3600" b="1" dirty="0">
                <a:solidFill>
                  <a:schemeClr val="bg1"/>
                </a:solidFill>
              </a:rPr>
              <a:t>Türkiye Final Sergisi:</a:t>
            </a:r>
          </a:p>
          <a:p>
            <a:r>
              <a:rPr lang="tr-TR" sz="3600" dirty="0">
                <a:solidFill>
                  <a:schemeClr val="bg1"/>
                </a:solidFill>
              </a:rPr>
              <a:t>Bölge sergilerinde birincilik ödülü alan projeler final</a:t>
            </a:r>
          </a:p>
          <a:p>
            <a:r>
              <a:rPr lang="tr-TR" sz="3600" dirty="0">
                <a:solidFill>
                  <a:schemeClr val="bg1"/>
                </a:solidFill>
              </a:rPr>
              <a:t>sergisine davet edilir. Bu aşamada projeler poster ve sözlü sunumlar ile</a:t>
            </a:r>
          </a:p>
          <a:p>
            <a:r>
              <a:rPr lang="tr-TR" sz="3600" dirty="0">
                <a:solidFill>
                  <a:schemeClr val="bg1"/>
                </a:solidFill>
              </a:rPr>
              <a:t>değerlendirilir.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4" name="TextBox 4"/>
          <p:cNvSpPr txBox="1"/>
          <p:nvPr/>
        </p:nvSpPr>
        <p:spPr>
          <a:xfrm>
            <a:off x="1143000" y="946486"/>
            <a:ext cx="12039600" cy="466346"/>
          </a:xfrm>
          <a:prstGeom prst="rect">
            <a:avLst/>
          </a:prstGeom>
        </p:spPr>
        <p:txBody>
          <a:bodyPr wrap="square" lIns="0" tIns="0" rIns="0" bIns="0" rtlCol="0" anchor="t">
            <a:spAutoFit/>
          </a:bodyPr>
          <a:lstStyle/>
          <a:p>
            <a:pPr>
              <a:lnSpc>
                <a:spcPts val="3300"/>
              </a:lnSpc>
            </a:pPr>
            <a:r>
              <a:rPr lang="tr-TR" sz="4400" b="1" dirty="0">
                <a:solidFill>
                  <a:srgbClr val="92D050"/>
                </a:solidFill>
                <a:latin typeface="+mj-lt"/>
              </a:rPr>
              <a:t>Ödüller</a:t>
            </a:r>
            <a:endParaRPr lang="en-US" sz="4400" b="1" dirty="0">
              <a:solidFill>
                <a:srgbClr val="92D050"/>
              </a:solidFill>
              <a:latin typeface="+mj-lt"/>
            </a:endParaRPr>
          </a:p>
        </p:txBody>
      </p:sp>
      <p:sp>
        <p:nvSpPr>
          <p:cNvPr id="34" name="Dikdörtgen 33"/>
          <p:cNvSpPr/>
          <p:nvPr/>
        </p:nvSpPr>
        <p:spPr>
          <a:xfrm>
            <a:off x="533400" y="2476500"/>
            <a:ext cx="15468600" cy="5016758"/>
          </a:xfrm>
          <a:prstGeom prst="rect">
            <a:avLst/>
          </a:prstGeom>
        </p:spPr>
        <p:txBody>
          <a:bodyPr wrap="square">
            <a:spAutoFit/>
          </a:bodyPr>
          <a:lstStyle/>
          <a:p>
            <a:pPr marL="457200" indent="-457200" algn="just">
              <a:buFont typeface="Wingdings" panose="05000000000000000000" pitchFamily="2" charset="2"/>
              <a:buChar char="§"/>
            </a:pPr>
            <a:r>
              <a:rPr lang="tr-TR" sz="3200" dirty="0">
                <a:solidFill>
                  <a:schemeClr val="bg1"/>
                </a:solidFill>
              </a:rPr>
              <a:t>Bölgelerde yapılacak yarışmalarda başarılı bulunan projelere Bölge Birinciliği, İkinciliği ve Üçüncülüğü ödülleri verilir. </a:t>
            </a:r>
          </a:p>
          <a:p>
            <a:pPr algn="just"/>
            <a:endParaRPr lang="tr-TR" sz="3200" dirty="0">
              <a:solidFill>
                <a:schemeClr val="bg1"/>
              </a:solidFill>
            </a:endParaRPr>
          </a:p>
          <a:p>
            <a:pPr marL="457200" indent="-457200" algn="just">
              <a:buFont typeface="Wingdings" panose="05000000000000000000" pitchFamily="2" charset="2"/>
              <a:buChar char="§"/>
            </a:pPr>
            <a:r>
              <a:rPr lang="tr-TR" sz="3200" dirty="0">
                <a:solidFill>
                  <a:schemeClr val="bg1"/>
                </a:solidFill>
              </a:rPr>
              <a:t>Bölge Birincileri yarışmanın final aşamasına davet edilir. </a:t>
            </a:r>
          </a:p>
          <a:p>
            <a:pPr algn="just"/>
            <a:endParaRPr lang="tr-TR" sz="3200" dirty="0">
              <a:solidFill>
                <a:schemeClr val="bg1"/>
              </a:solidFill>
            </a:endParaRPr>
          </a:p>
          <a:p>
            <a:pPr marL="457200" indent="-457200" algn="just">
              <a:buFont typeface="Wingdings" panose="05000000000000000000" pitchFamily="2" charset="2"/>
              <a:buChar char="§"/>
            </a:pPr>
            <a:r>
              <a:rPr lang="tr-TR" sz="3200" dirty="0">
                <a:solidFill>
                  <a:schemeClr val="bg1"/>
                </a:solidFill>
              </a:rPr>
              <a:t>Final Yarışmasında başarılı bulunan projelere; Birincilik, İkincilik, Üçüncülük ve Teşvik ödülü verilebilir. </a:t>
            </a:r>
          </a:p>
          <a:p>
            <a:pPr algn="just"/>
            <a:endParaRPr lang="tr-TR" sz="3200" dirty="0">
              <a:solidFill>
                <a:schemeClr val="bg1"/>
              </a:solidFill>
            </a:endParaRPr>
          </a:p>
          <a:p>
            <a:pPr marL="457200" indent="-457200" algn="just">
              <a:buFont typeface="Wingdings" panose="05000000000000000000" pitchFamily="2" charset="2"/>
              <a:buChar char="§"/>
            </a:pPr>
            <a:r>
              <a:rPr lang="es-ES" sz="3200" dirty="0">
                <a:solidFill>
                  <a:schemeClr val="bg1"/>
                </a:solidFill>
              </a:rPr>
              <a:t>Final Yarışması sonucunda derece alan projeler için fikri haklar tescil (patent) desteği verilir. </a:t>
            </a:r>
            <a:endParaRPr lang="tr-TR" sz="32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5" name="Group 7"/>
          <p:cNvGrpSpPr/>
          <p:nvPr/>
        </p:nvGrpSpPr>
        <p:grpSpPr>
          <a:xfrm>
            <a:off x="8586" y="7991825"/>
            <a:ext cx="6679758" cy="1275540"/>
            <a:chOff x="0" y="0"/>
            <a:chExt cx="7027075" cy="1700719"/>
          </a:xfrm>
        </p:grpSpPr>
        <p:sp>
          <p:nvSpPr>
            <p:cNvPr id="18" name="AutoShape 8"/>
            <p:cNvSpPr/>
            <p:nvPr/>
          </p:nvSpPr>
          <p:spPr>
            <a:xfrm>
              <a:off x="0" y="0"/>
              <a:ext cx="7027075" cy="1700719"/>
            </a:xfrm>
            <a:prstGeom prst="rect">
              <a:avLst/>
            </a:prstGeom>
            <a:solidFill>
              <a:srgbClr val="CCED00"/>
            </a:solidFill>
          </p:spPr>
        </p:sp>
        <p:sp>
          <p:nvSpPr>
            <p:cNvPr id="19" name="TextBox 9"/>
            <p:cNvSpPr txBox="1"/>
            <p:nvPr/>
          </p:nvSpPr>
          <p:spPr>
            <a:xfrm>
              <a:off x="406400" y="294734"/>
              <a:ext cx="6400799" cy="1128514"/>
            </a:xfrm>
            <a:prstGeom prst="rect">
              <a:avLst/>
            </a:prstGeom>
          </p:spPr>
          <p:txBody>
            <a:bodyPr wrap="square" lIns="0" tIns="0" rIns="0" bIns="0" rtlCol="0" anchor="t">
              <a:spAutoFit/>
            </a:bodyPr>
            <a:lstStyle/>
            <a:p>
              <a:pPr>
                <a:lnSpc>
                  <a:spcPts val="3300"/>
                </a:lnSpc>
              </a:pPr>
              <a:r>
                <a:rPr lang="tr-TR" sz="3200" b="1" dirty="0">
                  <a:solidFill>
                    <a:srgbClr val="1B1A1A"/>
                  </a:solidFill>
                  <a:latin typeface="+mj-lt"/>
                </a:rPr>
                <a:t>TEŞEKKÜRLER.</a:t>
              </a:r>
            </a:p>
            <a:p>
              <a:pPr>
                <a:lnSpc>
                  <a:spcPts val="3300"/>
                </a:lnSpc>
              </a:pPr>
              <a:r>
                <a:rPr lang="tr-TR" sz="1600" b="1" dirty="0">
                  <a:solidFill>
                    <a:srgbClr val="1B1A1A"/>
                  </a:solidFill>
                  <a:latin typeface="+mj-lt"/>
                </a:rPr>
                <a:t>ANKARA MEM ARGE- ULUSAL PROJELER BİRİMİ ÇALIŞMASIDIR.</a:t>
              </a:r>
              <a:endParaRPr lang="en-US" sz="1600" b="1" dirty="0">
                <a:solidFill>
                  <a:srgbClr val="1B1A1A"/>
                </a:solidFill>
                <a:latin typeface="+mj-lt"/>
              </a:endParaRPr>
            </a:p>
          </p:txBody>
        </p:sp>
      </p:grpSp>
      <p:sp>
        <p:nvSpPr>
          <p:cNvPr id="3" name="Dikdörtgen 2"/>
          <p:cNvSpPr/>
          <p:nvPr/>
        </p:nvSpPr>
        <p:spPr>
          <a:xfrm>
            <a:off x="2287830" y="1223827"/>
            <a:ext cx="10653327" cy="5509200"/>
          </a:xfrm>
          <a:prstGeom prst="rect">
            <a:avLst/>
          </a:prstGeom>
        </p:spPr>
        <p:txBody>
          <a:bodyPr wrap="square">
            <a:spAutoFit/>
          </a:bodyPr>
          <a:lstStyle/>
          <a:p>
            <a:r>
              <a:rPr lang="tr-TR" sz="3200" b="1" dirty="0">
                <a:solidFill>
                  <a:schemeClr val="bg1"/>
                </a:solidFill>
              </a:rPr>
              <a:t>DAHA AYRINTILI BİLGİ İÇİN TÜBİTAK ORTAOKUL ÖĞRENCİLERİ ARAŞTIRMA  PROJELERİ YARIŞMASI ÇAĞRI DUYURUSU VE PROJE REHBERİ 2204-B OKUNMALIDIR.</a:t>
            </a:r>
          </a:p>
          <a:p>
            <a:endParaRPr lang="tr-TR" sz="3200" b="1" dirty="0">
              <a:solidFill>
                <a:schemeClr val="bg1"/>
              </a:solidFill>
            </a:endParaRPr>
          </a:p>
          <a:p>
            <a:endParaRPr lang="tr-TR" sz="3200" b="1" dirty="0">
              <a:solidFill>
                <a:schemeClr val="bg1"/>
              </a:solidFill>
            </a:endParaRPr>
          </a:p>
          <a:p>
            <a:endParaRPr lang="tr-TR" sz="3200" b="1" dirty="0">
              <a:solidFill>
                <a:schemeClr val="bg1"/>
              </a:solidFill>
            </a:endParaRPr>
          </a:p>
          <a:p>
            <a:r>
              <a:rPr lang="tr-TR" sz="3200" dirty="0">
                <a:hlinkClick r:id="rId2"/>
              </a:rPr>
              <a:t>Microsoft Word - 2204_B_cagri_metni_3_10_2022 (tubitak.gov.tr)</a:t>
            </a:r>
            <a:endParaRPr lang="tr-TR" sz="3200" b="1" dirty="0">
              <a:solidFill>
                <a:schemeClr val="bg1"/>
              </a:solidFill>
            </a:endParaRPr>
          </a:p>
          <a:p>
            <a:endParaRPr lang="tr-TR" sz="3200" b="1" dirty="0">
              <a:solidFill>
                <a:schemeClr val="bg1"/>
              </a:solidFill>
            </a:endParaRPr>
          </a:p>
          <a:p>
            <a:r>
              <a:rPr lang="tr-TR" sz="3200" dirty="0">
                <a:hlinkClick r:id="rId3"/>
              </a:rPr>
              <a:t>Microsoft Word - ortaokul_proje_rehberi_2023_3.10.2022.docx (tubitak.gov.tr)</a:t>
            </a:r>
            <a:endParaRPr lang="tr-TR" sz="3200" b="1" dirty="0">
              <a:solidFill>
                <a:schemeClr val="bg1"/>
              </a:solidFill>
            </a:endParaRPr>
          </a:p>
        </p:txBody>
      </p:sp>
    </p:spTree>
    <p:extLst>
      <p:ext uri="{BB962C8B-B14F-4D97-AF65-F5344CB8AC3E}">
        <p14:creationId xmlns:p14="http://schemas.microsoft.com/office/powerpoint/2010/main" xmlns="" val="41930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21726"/>
            <a:ext cx="12961513" cy="10287000"/>
          </a:xfrm>
          <a:prstGeom prst="rect">
            <a:avLst/>
          </a:prstGeom>
          <a:solidFill>
            <a:srgbClr val="CCED00"/>
          </a:solidFill>
        </p:spPr>
        <p:txBody>
          <a:bodyPr/>
          <a:lstStyle/>
          <a:p>
            <a:endParaRPr lang="tr-TR"/>
          </a:p>
        </p:txBody>
      </p:sp>
      <p:grpSp>
        <p:nvGrpSpPr>
          <p:cNvPr id="3" name="Group 3"/>
          <p:cNvGrpSpPr/>
          <p:nvPr/>
        </p:nvGrpSpPr>
        <p:grpSpPr>
          <a:xfrm>
            <a:off x="228600" y="599144"/>
            <a:ext cx="10840153" cy="4566082"/>
            <a:chOff x="-1369153" y="-1132594"/>
            <a:chExt cx="14453538" cy="4930751"/>
          </a:xfrm>
        </p:grpSpPr>
        <p:sp>
          <p:nvSpPr>
            <p:cNvPr id="5" name="TextBox 5"/>
            <p:cNvSpPr txBox="1"/>
            <p:nvPr/>
          </p:nvSpPr>
          <p:spPr>
            <a:xfrm>
              <a:off x="-556353" y="-1132594"/>
              <a:ext cx="8802599" cy="1983063"/>
            </a:xfrm>
            <a:prstGeom prst="rect">
              <a:avLst/>
            </a:prstGeom>
          </p:spPr>
          <p:txBody>
            <a:bodyPr lIns="0" tIns="0" rIns="0" bIns="0" rtlCol="0" anchor="t">
              <a:spAutoFit/>
            </a:bodyPr>
            <a:lstStyle/>
            <a:p>
              <a:pPr>
                <a:lnSpc>
                  <a:spcPts val="7700"/>
                </a:lnSpc>
              </a:pPr>
              <a:r>
                <a:rPr lang="tr-TR" sz="4400" b="1" dirty="0">
                  <a:solidFill>
                    <a:srgbClr val="1B1A1A"/>
                  </a:solidFill>
                  <a:latin typeface="+mj-lt"/>
                </a:rPr>
                <a:t>Çağrının Amacı ve Kapsamı</a:t>
              </a:r>
            </a:p>
            <a:p>
              <a:pPr>
                <a:lnSpc>
                  <a:spcPts val="7700"/>
                </a:lnSpc>
              </a:pPr>
              <a:endParaRPr lang="en-US" sz="3200" dirty="0">
                <a:solidFill>
                  <a:srgbClr val="1B1A1A"/>
                </a:solidFill>
                <a:latin typeface="Muli Black Bold"/>
              </a:endParaRPr>
            </a:p>
          </p:txBody>
        </p:sp>
        <p:sp>
          <p:nvSpPr>
            <p:cNvPr id="6" name="TextBox 6"/>
            <p:cNvSpPr txBox="1"/>
            <p:nvPr/>
          </p:nvSpPr>
          <p:spPr>
            <a:xfrm>
              <a:off x="-1369153" y="318697"/>
              <a:ext cx="14453538" cy="531772"/>
            </a:xfrm>
            <a:prstGeom prst="rect">
              <a:avLst/>
            </a:prstGeom>
          </p:spPr>
          <p:txBody>
            <a:bodyPr wrap="square" lIns="0" tIns="0" rIns="0" bIns="0" rtlCol="0" anchor="t">
              <a:spAutoFit/>
            </a:bodyPr>
            <a:lstStyle/>
            <a:p>
              <a:pPr algn="just"/>
              <a:endParaRPr lang="tr-TR" sz="3200" dirty="0">
                <a:solidFill>
                  <a:srgbClr val="FF0000"/>
                </a:solidFill>
                <a:latin typeface="Muli Regular"/>
              </a:endParaRPr>
            </a:p>
          </p:txBody>
        </p:sp>
        <p:sp>
          <p:nvSpPr>
            <p:cNvPr id="7" name="TextBox 7"/>
            <p:cNvSpPr txBox="1"/>
            <p:nvPr/>
          </p:nvSpPr>
          <p:spPr>
            <a:xfrm>
              <a:off x="0" y="3233900"/>
              <a:ext cx="8802599" cy="564257"/>
            </a:xfrm>
            <a:prstGeom prst="rect">
              <a:avLst/>
            </a:prstGeom>
          </p:spPr>
          <p:txBody>
            <a:bodyPr lIns="0" tIns="0" rIns="0" bIns="0" rtlCol="0" anchor="t">
              <a:spAutoFit/>
            </a:bodyPr>
            <a:lstStyle/>
            <a:p>
              <a:pPr>
                <a:lnSpc>
                  <a:spcPts val="3300"/>
                </a:lnSpc>
              </a:pPr>
              <a:endParaRPr lang="en-US" sz="3200" dirty="0">
                <a:solidFill>
                  <a:srgbClr val="1B1A1A"/>
                </a:solidFill>
                <a:latin typeface="Muli Bold"/>
              </a:endParaRPr>
            </a:p>
          </p:txBody>
        </p:sp>
      </p:grpSp>
      <p:sp>
        <p:nvSpPr>
          <p:cNvPr id="8" name="AutoShape 5">
            <a:extLst>
              <a:ext uri="{FF2B5EF4-FFF2-40B4-BE49-F238E27FC236}">
                <a16:creationId xmlns:a16="http://schemas.microsoft.com/office/drawing/2014/main" xmlns="" id="{59A1F71E-0754-852A-A8D6-1C265320BED5}"/>
              </a:ext>
            </a:extLst>
          </p:cNvPr>
          <p:cNvSpPr/>
          <p:nvPr/>
        </p:nvSpPr>
        <p:spPr>
          <a:xfrm>
            <a:off x="676486" y="1943100"/>
            <a:ext cx="10392268" cy="45719"/>
          </a:xfrm>
          <a:prstGeom prst="rect">
            <a:avLst/>
          </a:prstGeom>
          <a:solidFill>
            <a:srgbClr val="1B1A1A"/>
          </a:solidFill>
        </p:spPr>
      </p:sp>
      <p:sp>
        <p:nvSpPr>
          <p:cNvPr id="4" name="Dikdörtgen 3">
            <a:extLst>
              <a:ext uri="{FF2B5EF4-FFF2-40B4-BE49-F238E27FC236}">
                <a16:creationId xmlns:a16="http://schemas.microsoft.com/office/drawing/2014/main" xmlns="" id="{0CA59BE0-DF5F-80F2-D120-A584BC36A156}"/>
              </a:ext>
            </a:extLst>
          </p:cNvPr>
          <p:cNvSpPr/>
          <p:nvPr/>
        </p:nvSpPr>
        <p:spPr>
          <a:xfrm>
            <a:off x="533400" y="2648757"/>
            <a:ext cx="9468553" cy="3416320"/>
          </a:xfrm>
          <a:prstGeom prst="rect">
            <a:avLst/>
          </a:prstGeom>
        </p:spPr>
        <p:txBody>
          <a:bodyPr wrap="square">
            <a:spAutoFit/>
          </a:bodyPr>
          <a:lstStyle/>
          <a:p>
            <a:pPr algn="just"/>
            <a:r>
              <a:rPr lang="tr-TR" sz="3600" dirty="0"/>
              <a:t>Çağrının amacı, ortaokul öğrenimine devam etmekte olan öğrencileri temel, sosyal ve uygulamalı bilim alanlarında çalışmalar yapmaya teşvik etmek, çalışmalarını yönlendirmek ve mevcut bilimsel çalışmalarının gelişimine katkı sağlamaktır. </a:t>
            </a:r>
            <a:endParaRPr lang="tr-TR" sz="3600" dirty="0">
              <a:solidFill>
                <a:schemeClr val="bg1"/>
              </a:solidFill>
            </a:endParaRPr>
          </a:p>
        </p:txBody>
      </p:sp>
    </p:spTree>
    <p:extLst>
      <p:ext uri="{BB962C8B-B14F-4D97-AF65-F5344CB8AC3E}">
        <p14:creationId xmlns:p14="http://schemas.microsoft.com/office/powerpoint/2010/main" xmlns="" val="117983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b="5526"/>
          <a:stretch>
            <a:fillRect/>
          </a:stretch>
        </p:blipFill>
        <p:spPr>
          <a:xfrm>
            <a:off x="1" y="419100"/>
            <a:ext cx="5638800" cy="8991600"/>
          </a:xfrm>
          <a:prstGeom prst="rect">
            <a:avLst/>
          </a:prstGeom>
        </p:spPr>
      </p:pic>
      <p:grpSp>
        <p:nvGrpSpPr>
          <p:cNvPr id="3" name="Group 3"/>
          <p:cNvGrpSpPr/>
          <p:nvPr/>
        </p:nvGrpSpPr>
        <p:grpSpPr>
          <a:xfrm>
            <a:off x="138946" y="748543"/>
            <a:ext cx="4280654" cy="780660"/>
            <a:chOff x="8791329" y="1628559"/>
            <a:chExt cx="5707539" cy="1040880"/>
          </a:xfrm>
        </p:grpSpPr>
        <p:sp>
          <p:nvSpPr>
            <p:cNvPr id="4" name="AutoShape 4"/>
            <p:cNvSpPr/>
            <p:nvPr/>
          </p:nvSpPr>
          <p:spPr>
            <a:xfrm>
              <a:off x="8791329" y="1628559"/>
              <a:ext cx="5663046" cy="1040880"/>
            </a:xfrm>
            <a:prstGeom prst="rect">
              <a:avLst/>
            </a:prstGeom>
            <a:solidFill>
              <a:srgbClr val="CCED00"/>
            </a:solidFill>
          </p:spPr>
          <p:txBody>
            <a:bodyPr/>
            <a:lstStyle/>
            <a:p>
              <a:endParaRPr lang="tr-TR" dirty="0"/>
            </a:p>
          </p:txBody>
        </p:sp>
        <p:sp>
          <p:nvSpPr>
            <p:cNvPr id="5" name="TextBox 5"/>
            <p:cNvSpPr txBox="1"/>
            <p:nvPr/>
          </p:nvSpPr>
          <p:spPr>
            <a:xfrm>
              <a:off x="9635817" y="1866870"/>
              <a:ext cx="4863051" cy="564257"/>
            </a:xfrm>
            <a:prstGeom prst="rect">
              <a:avLst/>
            </a:prstGeom>
          </p:spPr>
          <p:txBody>
            <a:bodyPr wrap="square" lIns="0" tIns="0" rIns="0" bIns="0" rtlCol="0" anchor="t">
              <a:spAutoFit/>
            </a:bodyPr>
            <a:lstStyle/>
            <a:p>
              <a:pPr>
                <a:lnSpc>
                  <a:spcPts val="3300"/>
                </a:lnSpc>
              </a:pPr>
              <a:r>
                <a:rPr lang="tr-TR" sz="3000" b="1" dirty="0">
                  <a:latin typeface="+mj-lt"/>
                </a:rPr>
                <a:t>Kimler Katılabilir?</a:t>
              </a:r>
              <a:endParaRPr lang="en-US" sz="3000" b="1" dirty="0">
                <a:latin typeface="+mj-lt"/>
              </a:endParaRPr>
            </a:p>
          </p:txBody>
        </p:sp>
      </p:grpSp>
      <p:sp>
        <p:nvSpPr>
          <p:cNvPr id="10" name="Dikdörtgen 9"/>
          <p:cNvSpPr/>
          <p:nvPr/>
        </p:nvSpPr>
        <p:spPr>
          <a:xfrm>
            <a:off x="6593496" y="759762"/>
            <a:ext cx="7274904" cy="769441"/>
          </a:xfrm>
          <a:prstGeom prst="rect">
            <a:avLst/>
          </a:prstGeom>
        </p:spPr>
        <p:txBody>
          <a:bodyPr wrap="square">
            <a:spAutoFit/>
          </a:bodyPr>
          <a:lstStyle/>
          <a:p>
            <a:r>
              <a:rPr lang="tr-TR" sz="4400" b="1" dirty="0">
                <a:solidFill>
                  <a:schemeClr val="bg1"/>
                </a:solidFill>
              </a:rPr>
              <a:t>Başvuru Koşulları</a:t>
            </a:r>
            <a:endParaRPr lang="tr-TR" sz="4400" dirty="0">
              <a:solidFill>
                <a:schemeClr val="bg1"/>
              </a:solidFill>
            </a:endParaRPr>
          </a:p>
        </p:txBody>
      </p:sp>
      <p:sp>
        <p:nvSpPr>
          <p:cNvPr id="11" name="Dikdörtgen 10"/>
          <p:cNvSpPr/>
          <p:nvPr/>
        </p:nvSpPr>
        <p:spPr>
          <a:xfrm>
            <a:off x="6539344" y="2424172"/>
            <a:ext cx="9144000" cy="6986528"/>
          </a:xfrm>
          <a:prstGeom prst="rect">
            <a:avLst/>
          </a:prstGeom>
        </p:spPr>
        <p:txBody>
          <a:bodyPr>
            <a:spAutoFit/>
          </a:bodyPr>
          <a:lstStyle/>
          <a:p>
            <a:pPr marL="457200" indent="-457200">
              <a:buFont typeface="Wingdings" panose="05000000000000000000" pitchFamily="2" charset="2"/>
              <a:buChar char="§"/>
            </a:pPr>
            <a:r>
              <a:rPr lang="tr-TR" sz="2800" dirty="0">
                <a:solidFill>
                  <a:schemeClr val="bg1"/>
                </a:solidFill>
              </a:rPr>
              <a:t>Yarışmaya Türkiye ve KKTC’de öğrenim gören tüm ortaokul öğrencileri katılabilir.</a:t>
            </a:r>
          </a:p>
          <a:p>
            <a:pPr marL="457200" indent="-457200">
              <a:buFont typeface="Wingdings" panose="05000000000000000000" pitchFamily="2" charset="2"/>
              <a:buChar char="§"/>
            </a:pPr>
            <a:endParaRPr lang="tr-TR" sz="2800" dirty="0">
              <a:solidFill>
                <a:schemeClr val="bg1"/>
              </a:solidFill>
            </a:endParaRPr>
          </a:p>
          <a:p>
            <a:pPr marL="457200" indent="-457200">
              <a:buFont typeface="Wingdings" panose="05000000000000000000" pitchFamily="2" charset="2"/>
              <a:buChar char="§"/>
            </a:pPr>
            <a:r>
              <a:rPr lang="tr-TR" sz="2800" dirty="0">
                <a:solidFill>
                  <a:schemeClr val="bg1"/>
                </a:solidFill>
              </a:rPr>
              <a:t>Yarışmaya her öğrenci yalnızca </a:t>
            </a:r>
            <a:r>
              <a:rPr lang="tr-TR" sz="2800" u="sng" dirty="0">
                <a:solidFill>
                  <a:schemeClr val="bg1"/>
                </a:solidFill>
              </a:rPr>
              <a:t>bir proje </a:t>
            </a:r>
            <a:r>
              <a:rPr lang="tr-TR" sz="2800" dirty="0">
                <a:solidFill>
                  <a:schemeClr val="bg1"/>
                </a:solidFill>
              </a:rPr>
              <a:t>ile katılabilir ve her proje en çok </a:t>
            </a:r>
            <a:r>
              <a:rPr lang="tr-TR" sz="2800" u="sng" dirty="0">
                <a:solidFill>
                  <a:schemeClr val="bg1"/>
                </a:solidFill>
              </a:rPr>
              <a:t>üç öğrenci </a:t>
            </a:r>
            <a:r>
              <a:rPr lang="tr-TR" sz="2800" dirty="0">
                <a:solidFill>
                  <a:schemeClr val="bg1"/>
                </a:solidFill>
              </a:rPr>
              <a:t>tarafından hazırlanır.</a:t>
            </a:r>
          </a:p>
          <a:p>
            <a:pPr marL="457200" indent="-457200">
              <a:buFont typeface="Wingdings" panose="05000000000000000000" pitchFamily="2" charset="2"/>
              <a:buChar char="§"/>
            </a:pPr>
            <a:endParaRPr lang="tr-TR" sz="2800" dirty="0">
              <a:solidFill>
                <a:schemeClr val="bg1"/>
              </a:solidFill>
            </a:endParaRPr>
          </a:p>
          <a:p>
            <a:pPr marL="457200" indent="-457200">
              <a:buFont typeface="Wingdings" panose="05000000000000000000" pitchFamily="2" charset="2"/>
              <a:buChar char="§"/>
            </a:pPr>
            <a:r>
              <a:rPr lang="tr-TR" sz="2800" dirty="0">
                <a:solidFill>
                  <a:schemeClr val="bg1"/>
                </a:solidFill>
              </a:rPr>
              <a:t>Bir projede sadece </a:t>
            </a:r>
            <a:r>
              <a:rPr lang="tr-TR" sz="2800" u="sng" dirty="0">
                <a:solidFill>
                  <a:schemeClr val="bg1"/>
                </a:solidFill>
              </a:rPr>
              <a:t>bir danışman </a:t>
            </a:r>
            <a:r>
              <a:rPr lang="tr-TR" sz="2800" dirty="0">
                <a:solidFill>
                  <a:schemeClr val="bg1"/>
                </a:solidFill>
              </a:rPr>
              <a:t>görev alabilir ve danışman birden fazla projeye danışmanlık yapabilir. </a:t>
            </a:r>
          </a:p>
          <a:p>
            <a:pPr marL="457200" indent="-457200">
              <a:buFont typeface="Wingdings" panose="05000000000000000000" pitchFamily="2" charset="2"/>
              <a:buChar char="§"/>
            </a:pPr>
            <a:endParaRPr lang="tr-TR" sz="2800" dirty="0">
              <a:solidFill>
                <a:schemeClr val="bg1"/>
              </a:solidFill>
            </a:endParaRPr>
          </a:p>
          <a:p>
            <a:pPr marL="457200" indent="-457200">
              <a:buFont typeface="Wingdings" panose="05000000000000000000" pitchFamily="2" charset="2"/>
              <a:buChar char="§"/>
            </a:pPr>
            <a:r>
              <a:rPr lang="tr-TR" sz="2800" dirty="0">
                <a:solidFill>
                  <a:schemeClr val="bg1"/>
                </a:solidFill>
              </a:rPr>
              <a:t>Danışman için alan sınırlaması yoktur.</a:t>
            </a:r>
          </a:p>
          <a:p>
            <a:pPr marL="457200" indent="-457200">
              <a:buFont typeface="Wingdings" panose="05000000000000000000" pitchFamily="2" charset="2"/>
              <a:buChar char="§"/>
            </a:pPr>
            <a:endParaRPr lang="tr-TR" sz="2800" dirty="0">
              <a:solidFill>
                <a:schemeClr val="bg1"/>
              </a:solidFill>
            </a:endParaRPr>
          </a:p>
          <a:p>
            <a:pPr marL="457200" indent="-457200">
              <a:buFont typeface="Wingdings" panose="05000000000000000000" pitchFamily="2" charset="2"/>
              <a:buChar char="§"/>
            </a:pPr>
            <a:r>
              <a:rPr lang="tr-TR" sz="2800" dirty="0">
                <a:solidFill>
                  <a:schemeClr val="bg1"/>
                </a:solidFill>
              </a:rPr>
              <a:t>Projede danışman olması zorunludur. </a:t>
            </a:r>
          </a:p>
          <a:p>
            <a:pPr marL="457200" indent="-457200">
              <a:buFont typeface="Wingdings" panose="05000000000000000000" pitchFamily="2" charset="2"/>
              <a:buChar char="§"/>
            </a:pPr>
            <a:endParaRPr lang="tr-TR" sz="2800" dirty="0">
              <a:solidFill>
                <a:schemeClr val="bg1"/>
              </a:solidFill>
            </a:endParaRPr>
          </a:p>
          <a:p>
            <a:pPr marL="457200" indent="-457200">
              <a:buFont typeface="Wingdings" panose="05000000000000000000" pitchFamily="2" charset="2"/>
              <a:buChar char="§"/>
            </a:pPr>
            <a:r>
              <a:rPr lang="tr-TR" sz="2800" dirty="0">
                <a:solidFill>
                  <a:schemeClr val="bg1"/>
                </a:solidFill>
              </a:rPr>
              <a:t>Yarışmaya başvuruda bulunacak bir projedeki öğrenciler ve danışman farklı okullardan olabilir. </a:t>
            </a:r>
          </a:p>
          <a:p>
            <a:endParaRPr lang="tr-TR" sz="2800" dirty="0">
              <a:solidFill>
                <a:schemeClr val="bg1"/>
              </a:solidFill>
            </a:endParaRPr>
          </a:p>
        </p:txBody>
      </p:sp>
      <p:sp>
        <p:nvSpPr>
          <p:cNvPr id="12" name="AutoShape 7">
            <a:extLst>
              <a:ext uri="{FF2B5EF4-FFF2-40B4-BE49-F238E27FC236}">
                <a16:creationId xmlns:a16="http://schemas.microsoft.com/office/drawing/2014/main" xmlns="" id="{527C46D6-0B04-06F2-1103-70FF8CCA3AA3}"/>
              </a:ext>
            </a:extLst>
          </p:cNvPr>
          <p:cNvSpPr/>
          <p:nvPr/>
        </p:nvSpPr>
        <p:spPr>
          <a:xfrm>
            <a:off x="6539344" y="1813856"/>
            <a:ext cx="7831127" cy="9525"/>
          </a:xfrm>
          <a:prstGeom prst="rect">
            <a:avLst/>
          </a:prstGeom>
          <a:solidFill>
            <a:srgbClr val="CCED00"/>
          </a:solid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961513" cy="10287000"/>
          </a:xfrm>
          <a:prstGeom prst="rect">
            <a:avLst/>
          </a:prstGeom>
          <a:solidFill>
            <a:srgbClr val="CCED00"/>
          </a:solidFill>
        </p:spPr>
      </p:sp>
      <p:grpSp>
        <p:nvGrpSpPr>
          <p:cNvPr id="3" name="Group 3"/>
          <p:cNvGrpSpPr/>
          <p:nvPr/>
        </p:nvGrpSpPr>
        <p:grpSpPr>
          <a:xfrm>
            <a:off x="391470" y="114300"/>
            <a:ext cx="10840153" cy="9782166"/>
            <a:chOff x="-1151993" y="-1656160"/>
            <a:chExt cx="14453538" cy="10563415"/>
          </a:xfrm>
        </p:grpSpPr>
        <p:sp>
          <p:nvSpPr>
            <p:cNvPr id="5" name="TextBox 5"/>
            <p:cNvSpPr txBox="1"/>
            <p:nvPr/>
          </p:nvSpPr>
          <p:spPr>
            <a:xfrm>
              <a:off x="-797166" y="-1656160"/>
              <a:ext cx="8802599" cy="1983063"/>
            </a:xfrm>
            <a:prstGeom prst="rect">
              <a:avLst/>
            </a:prstGeom>
          </p:spPr>
          <p:txBody>
            <a:bodyPr lIns="0" tIns="0" rIns="0" bIns="0" rtlCol="0" anchor="t">
              <a:spAutoFit/>
            </a:bodyPr>
            <a:lstStyle/>
            <a:p>
              <a:pPr>
                <a:lnSpc>
                  <a:spcPts val="7700"/>
                </a:lnSpc>
              </a:pPr>
              <a:r>
                <a:rPr lang="tr-TR" sz="4400" b="1" dirty="0">
                  <a:solidFill>
                    <a:srgbClr val="1B1A1A"/>
                  </a:solidFill>
                  <a:latin typeface="+mj-lt"/>
                </a:rPr>
                <a:t>Başvuru İşlemleri</a:t>
              </a:r>
            </a:p>
            <a:p>
              <a:pPr>
                <a:lnSpc>
                  <a:spcPts val="7700"/>
                </a:lnSpc>
              </a:pPr>
              <a:endParaRPr lang="en-US" sz="3200" dirty="0">
                <a:solidFill>
                  <a:srgbClr val="1B1A1A"/>
                </a:solidFill>
                <a:latin typeface="Muli Black Bold"/>
              </a:endParaRPr>
            </a:p>
          </p:txBody>
        </p:sp>
        <p:sp>
          <p:nvSpPr>
            <p:cNvPr id="6" name="TextBox 6"/>
            <p:cNvSpPr txBox="1"/>
            <p:nvPr/>
          </p:nvSpPr>
          <p:spPr>
            <a:xfrm>
              <a:off x="-1151993" y="-664628"/>
              <a:ext cx="14453538" cy="9571883"/>
            </a:xfrm>
            <a:prstGeom prst="rect">
              <a:avLst/>
            </a:prstGeom>
          </p:spPr>
          <p:txBody>
            <a:bodyPr wrap="square" lIns="0" tIns="0" rIns="0" bIns="0" rtlCol="0" anchor="t">
              <a:spAutoFit/>
            </a:bodyPr>
            <a:lstStyle/>
            <a:p>
              <a:pPr algn="just"/>
              <a:endParaRPr lang="tr-TR" sz="3200" dirty="0">
                <a:solidFill>
                  <a:srgbClr val="FF0000"/>
                </a:solidFill>
                <a:latin typeface="Muli Regular"/>
              </a:endParaRPr>
            </a:p>
            <a:p>
              <a:pPr marL="457200" indent="-457200" algn="just">
                <a:buFont typeface="Wingdings" panose="05000000000000000000" pitchFamily="2" charset="2"/>
                <a:buChar char="§"/>
              </a:pPr>
              <a:r>
                <a:rPr lang="tr-TR" sz="3200" dirty="0"/>
                <a:t>2023 yılı Ortaokul Öğrencileri Araştırma Projeleri Yarışması Proje Rehberine göre hazırlanan ve tamamlanan projelerin başvuruları </a:t>
              </a:r>
              <a:r>
                <a:rPr lang="tr-TR" sz="3200" b="1" dirty="0">
                  <a:solidFill>
                    <a:srgbClr val="FF0000"/>
                  </a:solidFill>
                </a:rPr>
                <a:t>19 Aralık 2022 </a:t>
              </a:r>
              <a:r>
                <a:rPr lang="tr-TR" sz="3200" dirty="0"/>
                <a:t>tarihinde başlar ve </a:t>
              </a:r>
              <a:r>
                <a:rPr lang="tr-TR" sz="3200" b="1" dirty="0">
                  <a:solidFill>
                    <a:srgbClr val="FF0000"/>
                  </a:solidFill>
                </a:rPr>
                <a:t>19 Ocak 2023 </a:t>
              </a:r>
              <a:r>
                <a:rPr lang="tr-TR" sz="3200" dirty="0"/>
                <a:t>tarihinde, saat 17.30’da sona erer.</a:t>
              </a:r>
            </a:p>
            <a:p>
              <a:pPr marL="457200" indent="-457200" algn="just">
                <a:buFont typeface="Wingdings" panose="05000000000000000000" pitchFamily="2" charset="2"/>
                <a:buChar char="§"/>
              </a:pPr>
              <a:endParaRPr lang="tr-TR" sz="3200" dirty="0"/>
            </a:p>
            <a:p>
              <a:pPr marL="457200" indent="-457200" algn="just">
                <a:buFont typeface="Wingdings" panose="05000000000000000000" pitchFamily="2" charset="2"/>
                <a:buChar char="§"/>
              </a:pPr>
              <a:r>
                <a:rPr lang="tr-TR" sz="3200" dirty="0"/>
                <a:t>Başvurular </a:t>
              </a:r>
              <a:r>
                <a:rPr lang="tr-TR" sz="3200" dirty="0">
                  <a:hlinkClick r:id="rId2"/>
                </a:rPr>
                <a:t>https://e-bideb.tubitak.gov.tr/</a:t>
              </a:r>
              <a:r>
                <a:rPr lang="tr-TR" sz="3200" dirty="0"/>
                <a:t> adresinden danışman öğretmen tarafından çevrimiçi olarak yapılır. Danışman öğretmen sisteme kendi kullanıcı adı ve şifresi ile giriş yaparak proje ve öğrenci bilgilerini kaydeder. </a:t>
              </a:r>
            </a:p>
            <a:p>
              <a:pPr marL="457200" indent="-457200" algn="just">
                <a:buFont typeface="Wingdings" panose="05000000000000000000" pitchFamily="2" charset="2"/>
                <a:buChar char="§"/>
              </a:pPr>
              <a:endParaRPr lang="tr-TR" sz="3200" dirty="0"/>
            </a:p>
            <a:p>
              <a:pPr marL="457200" indent="-457200" algn="just">
                <a:buFont typeface="Wingdings" panose="05000000000000000000" pitchFamily="2" charset="2"/>
                <a:buChar char="§"/>
              </a:pPr>
              <a:r>
                <a:rPr lang="tr-TR" sz="3200" dirty="0"/>
                <a:t>Başvuru yapabilmek için öğrenciler ve danışman öğretmenin </a:t>
              </a:r>
              <a:r>
                <a:rPr lang="tr-TR" sz="3200" b="1" dirty="0" err="1">
                  <a:solidFill>
                    <a:srgbClr val="FF0000"/>
                  </a:solidFill>
                </a:rPr>
                <a:t>ARBİS’e</a:t>
              </a:r>
              <a:r>
                <a:rPr lang="tr-TR" sz="3200" dirty="0"/>
                <a:t> kayıtlı olması gerekir (Bkz. </a:t>
              </a:r>
              <a:r>
                <a:rPr lang="tr-TR" sz="3200" dirty="0">
                  <a:hlinkClick r:id="rId3"/>
                </a:rPr>
                <a:t>https://arbis.tubitak.gov.tr/</a:t>
              </a:r>
              <a:r>
                <a:rPr lang="tr-TR" sz="3200" dirty="0"/>
                <a:t> ). </a:t>
              </a:r>
            </a:p>
            <a:p>
              <a:pPr marL="457200" indent="-457200" algn="just">
                <a:buFont typeface="Wingdings" panose="05000000000000000000" pitchFamily="2" charset="2"/>
                <a:buChar char="§"/>
              </a:pPr>
              <a:r>
                <a:rPr lang="tr-TR" sz="3200" dirty="0"/>
                <a:t>Yarışma ile ilgili gerekli belgeler, TÜBİTAK tarafından öğrenci, danışman ve okul müdürlüklerine e-posta olarak gönderilir. Yarışma süresince öğrenci ve danışmanların </a:t>
              </a:r>
              <a:r>
                <a:rPr lang="tr-TR" sz="3200" dirty="0" err="1"/>
                <a:t>ARBİS’e</a:t>
              </a:r>
              <a:r>
                <a:rPr lang="tr-TR" sz="3200" dirty="0"/>
                <a:t> kayıtlı e-posta adreslerini takip etmeleri gerekir. </a:t>
              </a:r>
            </a:p>
          </p:txBody>
        </p:sp>
        <p:sp>
          <p:nvSpPr>
            <p:cNvPr id="7" name="TextBox 7"/>
            <p:cNvSpPr txBox="1"/>
            <p:nvPr/>
          </p:nvSpPr>
          <p:spPr>
            <a:xfrm>
              <a:off x="0" y="3233900"/>
              <a:ext cx="8802599" cy="564257"/>
            </a:xfrm>
            <a:prstGeom prst="rect">
              <a:avLst/>
            </a:prstGeom>
          </p:spPr>
          <p:txBody>
            <a:bodyPr lIns="0" tIns="0" rIns="0" bIns="0" rtlCol="0" anchor="t">
              <a:spAutoFit/>
            </a:bodyPr>
            <a:lstStyle/>
            <a:p>
              <a:pPr>
                <a:lnSpc>
                  <a:spcPts val="3300"/>
                </a:lnSpc>
              </a:pPr>
              <a:endParaRPr lang="en-US" sz="3200" dirty="0">
                <a:solidFill>
                  <a:srgbClr val="1B1A1A"/>
                </a:solidFill>
                <a:latin typeface="Muli Bold"/>
              </a:endParaRPr>
            </a:p>
          </p:txBody>
        </p:sp>
      </p:grpSp>
      <p:sp>
        <p:nvSpPr>
          <p:cNvPr id="8" name="AutoShape 5">
            <a:extLst>
              <a:ext uri="{FF2B5EF4-FFF2-40B4-BE49-F238E27FC236}">
                <a16:creationId xmlns:a16="http://schemas.microsoft.com/office/drawing/2014/main" xmlns="" id="{59A1F71E-0754-852A-A8D6-1C265320BED5}"/>
              </a:ext>
            </a:extLst>
          </p:cNvPr>
          <p:cNvSpPr/>
          <p:nvPr/>
        </p:nvSpPr>
        <p:spPr>
          <a:xfrm>
            <a:off x="615413" y="1040283"/>
            <a:ext cx="10392268" cy="45719"/>
          </a:xfrm>
          <a:prstGeom prst="rect">
            <a:avLst/>
          </a:prstGeom>
          <a:solidFill>
            <a:srgbClr val="1B1A1A"/>
          </a:solid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2" name="Group 2"/>
          <p:cNvGrpSpPr/>
          <p:nvPr/>
        </p:nvGrpSpPr>
        <p:grpSpPr>
          <a:xfrm>
            <a:off x="7964832" y="3543300"/>
            <a:ext cx="9274726" cy="6336485"/>
            <a:chOff x="-193859" y="28575"/>
            <a:chExt cx="6350460" cy="5939295"/>
          </a:xfrm>
        </p:grpSpPr>
        <p:sp>
          <p:nvSpPr>
            <p:cNvPr id="3" name="AutoShape 3"/>
            <p:cNvSpPr/>
            <p:nvPr/>
          </p:nvSpPr>
          <p:spPr>
            <a:xfrm>
              <a:off x="0" y="1753234"/>
              <a:ext cx="6156601" cy="12700"/>
            </a:xfrm>
            <a:prstGeom prst="rect">
              <a:avLst/>
            </a:prstGeom>
            <a:solidFill>
              <a:srgbClr val="CCED00"/>
            </a:solidFill>
          </p:spPr>
        </p:sp>
        <p:sp>
          <p:nvSpPr>
            <p:cNvPr id="4" name="TextBox 4"/>
            <p:cNvSpPr txBox="1"/>
            <p:nvPr/>
          </p:nvSpPr>
          <p:spPr>
            <a:xfrm>
              <a:off x="-193859" y="1467517"/>
              <a:ext cx="6156601" cy="4500353"/>
            </a:xfrm>
            <a:prstGeom prst="rect">
              <a:avLst/>
            </a:prstGeom>
          </p:spPr>
          <p:txBody>
            <a:bodyPr lIns="0" tIns="0" rIns="0" bIns="0" rtlCol="0" anchor="t">
              <a:spAutoFit/>
            </a:bodyPr>
            <a:lstStyle/>
            <a:p>
              <a:r>
                <a:rPr lang="tr-TR" sz="2800" u="sng" dirty="0">
                  <a:solidFill>
                    <a:schemeClr val="bg1"/>
                  </a:solidFill>
                </a:rPr>
                <a:t>  </a:t>
              </a:r>
            </a:p>
            <a:p>
              <a:r>
                <a:rPr lang="tr-TR" sz="2800" u="sng" dirty="0">
                  <a:solidFill>
                    <a:schemeClr val="bg1"/>
                  </a:solidFill>
                </a:rPr>
                <a:t> </a:t>
              </a:r>
              <a:r>
                <a:rPr lang="tr-TR" sz="3200" u="sng" dirty="0">
                  <a:solidFill>
                    <a:schemeClr val="bg1"/>
                  </a:solidFill>
                </a:rPr>
                <a:t>Başvuruda ;</a:t>
              </a:r>
            </a:p>
            <a:p>
              <a:endParaRPr lang="tr-TR" sz="2800" u="sng" dirty="0">
                <a:solidFill>
                  <a:schemeClr val="bg1"/>
                </a:solidFill>
              </a:endParaRPr>
            </a:p>
            <a:p>
              <a:pPr marL="457200" indent="-457200" algn="just">
                <a:buFont typeface="Wingdings" panose="05000000000000000000" pitchFamily="2" charset="2"/>
                <a:buChar char="§"/>
              </a:pPr>
              <a:r>
                <a:rPr lang="tr-TR" sz="2800" dirty="0">
                  <a:solidFill>
                    <a:schemeClr val="bg1"/>
                  </a:solidFill>
                </a:rPr>
                <a:t>Proje Özeti (en az 150, en fazla 250 kelime)</a:t>
              </a:r>
            </a:p>
            <a:p>
              <a:pPr marL="457200" indent="-457200" algn="just">
                <a:buFont typeface="Wingdings" panose="05000000000000000000" pitchFamily="2" charset="2"/>
                <a:buChar char="§"/>
              </a:pPr>
              <a:r>
                <a:rPr lang="tr-TR" sz="2800" dirty="0">
                  <a:solidFill>
                    <a:schemeClr val="bg1"/>
                  </a:solidFill>
                </a:rPr>
                <a:t>Proje Raporu (en az 2, en fazla 20 sayfa)</a:t>
              </a:r>
            </a:p>
            <a:p>
              <a:pPr marL="457200" indent="-457200" algn="just">
                <a:buFont typeface="Wingdings" panose="05000000000000000000" pitchFamily="2" charset="2"/>
                <a:buChar char="§"/>
              </a:pPr>
              <a:r>
                <a:rPr lang="tr-TR" sz="2800" dirty="0">
                  <a:solidFill>
                    <a:schemeClr val="bg1"/>
                  </a:solidFill>
                </a:rPr>
                <a:t>Tek bir dosya halinde PDF formatında sisteme yüklenir.</a:t>
              </a:r>
            </a:p>
            <a:p>
              <a:pPr marL="457200" indent="-457200" algn="just">
                <a:buFont typeface="Wingdings" panose="05000000000000000000" pitchFamily="2" charset="2"/>
                <a:buChar char="§"/>
              </a:pPr>
              <a:r>
                <a:rPr lang="tr-TR" sz="2800" dirty="0">
                  <a:solidFill>
                    <a:schemeClr val="bg1"/>
                  </a:solidFill>
                </a:rPr>
                <a:t>Proje raporu dışında kalan belgeler (bilimsel etik formu, izin belgeleri, fotoğraf, anket vb.) sistemde EK BELGELER kısmına yüklenir.</a:t>
              </a:r>
            </a:p>
            <a:p>
              <a:pPr marL="457200" indent="-457200" algn="just">
                <a:buFont typeface="Wingdings" panose="05000000000000000000" pitchFamily="2" charset="2"/>
                <a:buChar char="§"/>
              </a:pPr>
              <a:r>
                <a:rPr lang="tr-TR" sz="2800" dirty="0">
                  <a:solidFill>
                    <a:schemeClr val="bg1"/>
                  </a:solidFill>
                </a:rPr>
                <a:t>Başvuru sistemine yüklenecek belgelerin dosya adı 25 karakteri geçmemeli ve </a:t>
              </a:r>
              <a:r>
                <a:rPr lang="tr-TR" sz="2800" dirty="0">
                  <a:solidFill>
                    <a:prstClr val="white"/>
                  </a:solidFill>
                </a:rPr>
                <a:t>PDF formatında</a:t>
              </a:r>
              <a:r>
                <a:rPr lang="tr-TR" sz="2800" dirty="0">
                  <a:solidFill>
                    <a:schemeClr val="bg1"/>
                  </a:solidFill>
                </a:rPr>
                <a:t> olmalıdır.</a:t>
              </a:r>
              <a:endParaRPr lang="en-US" sz="2800" dirty="0">
                <a:solidFill>
                  <a:schemeClr val="bg1"/>
                </a:solidFill>
                <a:latin typeface="Muli Regular"/>
              </a:endParaRPr>
            </a:p>
          </p:txBody>
        </p:sp>
        <p:sp>
          <p:nvSpPr>
            <p:cNvPr id="5" name="TextBox 5"/>
            <p:cNvSpPr txBox="1"/>
            <p:nvPr/>
          </p:nvSpPr>
          <p:spPr>
            <a:xfrm>
              <a:off x="0" y="28575"/>
              <a:ext cx="6156601" cy="331462"/>
            </a:xfrm>
            <a:prstGeom prst="rect">
              <a:avLst/>
            </a:prstGeom>
          </p:spPr>
          <p:txBody>
            <a:bodyPr lIns="0" tIns="0" rIns="0" bIns="0" rtlCol="0" anchor="t">
              <a:spAutoFit/>
            </a:bodyPr>
            <a:lstStyle/>
            <a:p>
              <a:pPr>
                <a:lnSpc>
                  <a:spcPts val="3300"/>
                </a:lnSpc>
              </a:pPr>
              <a:endParaRPr lang="en-US" sz="3000" dirty="0">
                <a:solidFill>
                  <a:srgbClr val="FFFFFF"/>
                </a:solidFill>
                <a:latin typeface="Muli Bold"/>
              </a:endParaRPr>
            </a:p>
          </p:txBody>
        </p:sp>
      </p:grpSp>
      <p:grpSp>
        <p:nvGrpSpPr>
          <p:cNvPr id="6" name="Group 6"/>
          <p:cNvGrpSpPr>
            <a:grpSpLocks noChangeAspect="1"/>
          </p:cNvGrpSpPr>
          <p:nvPr/>
        </p:nvGrpSpPr>
        <p:grpSpPr>
          <a:xfrm>
            <a:off x="1143001" y="2823493"/>
            <a:ext cx="5105400" cy="6130008"/>
            <a:chOff x="0" y="0"/>
            <a:chExt cx="10143490" cy="10163810"/>
          </a:xfrm>
        </p:grpSpPr>
        <p:sp>
          <p:nvSpPr>
            <p:cNvPr id="7" name="Freeform 7"/>
            <p:cNvSpPr/>
            <p:nvPr/>
          </p:nvSpPr>
          <p:spPr>
            <a:xfrm>
              <a:off x="0" y="0"/>
              <a:ext cx="10143351" cy="10163632"/>
            </a:xfrm>
            <a:custGeom>
              <a:avLst/>
              <a:gdLst/>
              <a:ahLst/>
              <a:cxnLst/>
              <a:rect l="l" t="t" r="r" b="b"/>
              <a:pathLst>
                <a:path w="10143351" h="10163632">
                  <a:moveTo>
                    <a:pt x="0" y="0"/>
                  </a:moveTo>
                  <a:lnTo>
                    <a:pt x="10143351" y="0"/>
                  </a:lnTo>
                  <a:lnTo>
                    <a:pt x="10143351" y="10163632"/>
                  </a:lnTo>
                  <a:lnTo>
                    <a:pt x="0" y="10163632"/>
                  </a:lnTo>
                  <a:close/>
                </a:path>
              </a:pathLst>
            </a:custGeom>
            <a:blipFill>
              <a:blip r:embed="rId2" cstate="print"/>
              <a:stretch>
                <a:fillRect t="-25" r="1" b="-23"/>
              </a:stretch>
            </a:blipFill>
          </p:spPr>
        </p:sp>
        <p:sp>
          <p:nvSpPr>
            <p:cNvPr id="8" name="Freeform 8"/>
            <p:cNvSpPr/>
            <p:nvPr/>
          </p:nvSpPr>
          <p:spPr>
            <a:xfrm>
              <a:off x="3149600" y="2368550"/>
              <a:ext cx="5156200" cy="6858000"/>
            </a:xfrm>
            <a:custGeom>
              <a:avLst/>
              <a:gdLst/>
              <a:ahLst/>
              <a:cxnLst/>
              <a:rect l="l" t="t" r="r" b="b"/>
              <a:pathLst>
                <a:path w="5156200" h="6858000">
                  <a:moveTo>
                    <a:pt x="0" y="0"/>
                  </a:moveTo>
                  <a:lnTo>
                    <a:pt x="5156200" y="0"/>
                  </a:lnTo>
                  <a:lnTo>
                    <a:pt x="5156200" y="6858000"/>
                  </a:lnTo>
                  <a:lnTo>
                    <a:pt x="0" y="6858000"/>
                  </a:lnTo>
                  <a:close/>
                </a:path>
              </a:pathLst>
            </a:custGeom>
            <a:blipFill>
              <a:blip r:embed="rId3" cstate="print"/>
              <a:stretch>
                <a:fillRect l="-1806" t="23303" r="391" b="9221"/>
              </a:stretch>
            </a:blipFill>
          </p:spPr>
        </p:sp>
        <p:sp>
          <p:nvSpPr>
            <p:cNvPr id="9" name="Freeform 9"/>
            <p:cNvSpPr/>
            <p:nvPr/>
          </p:nvSpPr>
          <p:spPr>
            <a:xfrm>
              <a:off x="374650" y="673100"/>
              <a:ext cx="6318250" cy="8427288"/>
            </a:xfrm>
            <a:custGeom>
              <a:avLst/>
              <a:gdLst/>
              <a:ahLst/>
              <a:cxnLst/>
              <a:rect l="l" t="t" r="r" b="b"/>
              <a:pathLst>
                <a:path w="6318250" h="8427288">
                  <a:moveTo>
                    <a:pt x="2560460" y="1417091"/>
                  </a:moveTo>
                  <a:lnTo>
                    <a:pt x="2559050" y="8427288"/>
                  </a:lnTo>
                  <a:lnTo>
                    <a:pt x="0" y="8427288"/>
                  </a:lnTo>
                  <a:lnTo>
                    <a:pt x="0" y="0"/>
                  </a:lnTo>
                  <a:lnTo>
                    <a:pt x="6318250" y="0"/>
                  </a:lnTo>
                  <a:lnTo>
                    <a:pt x="6318250" y="1098550"/>
                  </a:lnTo>
                  <a:lnTo>
                    <a:pt x="2878087" y="1099439"/>
                  </a:lnTo>
                  <a:cubicBezTo>
                    <a:pt x="2702674" y="1099490"/>
                    <a:pt x="2560498" y="1241679"/>
                    <a:pt x="2560460" y="1417091"/>
                  </a:cubicBezTo>
                  <a:close/>
                </a:path>
              </a:pathLst>
            </a:custGeom>
            <a:blipFill>
              <a:blip r:embed="rId4" cstate="print"/>
              <a:stretch>
                <a:fillRect l="3693" t="1456" r="34017" b="5297"/>
              </a:stretch>
            </a:blipFill>
          </p:spPr>
        </p:sp>
      </p:grpSp>
      <p:sp>
        <p:nvSpPr>
          <p:cNvPr id="10" name="TextBox 10"/>
          <p:cNvSpPr txBox="1"/>
          <p:nvPr/>
        </p:nvSpPr>
        <p:spPr>
          <a:xfrm>
            <a:off x="827660" y="264532"/>
            <a:ext cx="8115300" cy="898259"/>
          </a:xfrm>
          <a:prstGeom prst="rect">
            <a:avLst/>
          </a:prstGeom>
        </p:spPr>
        <p:txBody>
          <a:bodyPr lIns="0" tIns="0" rIns="0" bIns="0" rtlCol="0" anchor="t">
            <a:spAutoFit/>
          </a:bodyPr>
          <a:lstStyle/>
          <a:p>
            <a:pPr>
              <a:lnSpc>
                <a:spcPts val="7700"/>
              </a:lnSpc>
            </a:pPr>
            <a:r>
              <a:rPr lang="tr-TR" sz="5400" dirty="0">
                <a:solidFill>
                  <a:srgbClr val="FFFFFF"/>
                </a:solidFill>
                <a:latin typeface="Muli Black Bold"/>
              </a:rPr>
              <a:t>Başvuruda Neler Yapılır?</a:t>
            </a:r>
            <a:endParaRPr lang="en-US" sz="5400" dirty="0">
              <a:solidFill>
                <a:srgbClr val="FFFFFF"/>
              </a:solidFill>
              <a:latin typeface="Muli Black Bold"/>
            </a:endParaRPr>
          </a:p>
        </p:txBody>
      </p:sp>
      <p:sp>
        <p:nvSpPr>
          <p:cNvPr id="13" name="Dikdörtgen 12"/>
          <p:cNvSpPr/>
          <p:nvPr/>
        </p:nvSpPr>
        <p:spPr>
          <a:xfrm>
            <a:off x="7833581" y="1162791"/>
            <a:ext cx="8991599" cy="3970318"/>
          </a:xfrm>
          <a:prstGeom prst="rect">
            <a:avLst/>
          </a:prstGeom>
        </p:spPr>
        <p:txBody>
          <a:bodyPr wrap="square">
            <a:spAutoFit/>
          </a:bodyPr>
          <a:lstStyle/>
          <a:p>
            <a:pPr lvl="0"/>
            <a:endParaRPr lang="tr-TR" sz="2800" dirty="0">
              <a:solidFill>
                <a:prstClr val="white"/>
              </a:solidFill>
            </a:endParaRPr>
          </a:p>
          <a:p>
            <a:pPr marL="457200" lvl="0" indent="-457200">
              <a:buFont typeface="Wingdings" panose="05000000000000000000" pitchFamily="2" charset="2"/>
              <a:buChar char="§"/>
            </a:pPr>
            <a:r>
              <a:rPr lang="tr-TR" sz="2800" dirty="0">
                <a:solidFill>
                  <a:prstClr val="white"/>
                </a:solidFill>
              </a:rPr>
              <a:t>Proje çalışması </a:t>
            </a:r>
            <a:r>
              <a:rPr lang="tr-TR" sz="2800" dirty="0">
                <a:solidFill>
                  <a:prstClr val="white"/>
                </a:solidFill>
                <a:hlinkClick r:id="rId5"/>
              </a:rPr>
              <a:t>http://www.tubitak.gov.tr/tr/yarismalar/icerik-ortaokul-ogrencileri-arastirma-projeleri-yarismasi</a:t>
            </a:r>
            <a:r>
              <a:rPr lang="tr-TR" sz="2800" dirty="0">
                <a:solidFill>
                  <a:prstClr val="white"/>
                </a:solidFill>
              </a:rPr>
              <a:t> adresinde bulunan şablon kullanılarak hazırlanır ve tek bir dosya halinde PDF formatında sisteme yüklenir.</a:t>
            </a:r>
          </a:p>
          <a:p>
            <a:pPr marL="457200" lvl="0" indent="-457200">
              <a:buFont typeface="Wingdings" panose="05000000000000000000" pitchFamily="2" charset="2"/>
              <a:buChar char="§"/>
            </a:pPr>
            <a:endParaRPr lang="tr-TR" sz="2800" dirty="0">
              <a:solidFill>
                <a:prstClr val="white"/>
              </a:solidFill>
            </a:endParaRPr>
          </a:p>
          <a:p>
            <a:pPr marL="457200" lvl="0" indent="-457200">
              <a:buFont typeface="Wingdings" panose="05000000000000000000" pitchFamily="2" charset="2"/>
              <a:buChar char="§"/>
            </a:pPr>
            <a:r>
              <a:rPr lang="tr-TR" sz="2800" dirty="0">
                <a:solidFill>
                  <a:prstClr val="white"/>
                </a:solidFill>
              </a:rPr>
              <a:t>Öğrenci/öğrencilerin son altı ay içinde çekilmiş vesikalık fotoğrafları sisteme yüklenir.</a:t>
            </a:r>
          </a:p>
        </p:txBody>
      </p:sp>
      <p:grpSp>
        <p:nvGrpSpPr>
          <p:cNvPr id="11" name="Group 2">
            <a:extLst>
              <a:ext uri="{FF2B5EF4-FFF2-40B4-BE49-F238E27FC236}">
                <a16:creationId xmlns:a16="http://schemas.microsoft.com/office/drawing/2014/main" xmlns="" id="{F5659872-53F4-C1D2-6752-C51988D21245}"/>
              </a:ext>
            </a:extLst>
          </p:cNvPr>
          <p:cNvGrpSpPr/>
          <p:nvPr/>
        </p:nvGrpSpPr>
        <p:grpSpPr>
          <a:xfrm>
            <a:off x="609600" y="-1925839"/>
            <a:ext cx="8991598" cy="3169919"/>
            <a:chOff x="-193859" y="99998"/>
            <a:chExt cx="6156601" cy="2971218"/>
          </a:xfrm>
        </p:grpSpPr>
        <p:sp>
          <p:nvSpPr>
            <p:cNvPr id="12" name="AutoShape 3">
              <a:extLst>
                <a:ext uri="{FF2B5EF4-FFF2-40B4-BE49-F238E27FC236}">
                  <a16:creationId xmlns:a16="http://schemas.microsoft.com/office/drawing/2014/main" xmlns="" id="{D6A6F86D-73DB-C5A2-9BBD-58B1D2669034}"/>
                </a:ext>
              </a:extLst>
            </p:cNvPr>
            <p:cNvSpPr/>
            <p:nvPr/>
          </p:nvSpPr>
          <p:spPr>
            <a:xfrm>
              <a:off x="-193859" y="3028363"/>
              <a:ext cx="4818438" cy="42853"/>
            </a:xfrm>
            <a:prstGeom prst="rect">
              <a:avLst/>
            </a:prstGeom>
            <a:solidFill>
              <a:srgbClr val="CCED00"/>
            </a:solidFill>
          </p:spPr>
        </p:sp>
        <p:sp>
          <p:nvSpPr>
            <p:cNvPr id="14" name="TextBox 4">
              <a:extLst>
                <a:ext uri="{FF2B5EF4-FFF2-40B4-BE49-F238E27FC236}">
                  <a16:creationId xmlns:a16="http://schemas.microsoft.com/office/drawing/2014/main" xmlns="" id="{8FE45394-DA7B-45EC-5246-C7844B6F959C}"/>
                </a:ext>
              </a:extLst>
            </p:cNvPr>
            <p:cNvSpPr txBox="1"/>
            <p:nvPr/>
          </p:nvSpPr>
          <p:spPr>
            <a:xfrm>
              <a:off x="-193859" y="99998"/>
              <a:ext cx="6156601" cy="807755"/>
            </a:xfrm>
            <a:prstGeom prst="rect">
              <a:avLst/>
            </a:prstGeom>
          </p:spPr>
          <p:txBody>
            <a:bodyPr lIns="0" tIns="0" rIns="0" bIns="0" rtlCol="0" anchor="t">
              <a:spAutoFit/>
            </a:bodyPr>
            <a:lstStyle/>
            <a:p>
              <a:r>
                <a:rPr lang="tr-TR" sz="2800" u="sng" dirty="0">
                  <a:solidFill>
                    <a:schemeClr val="bg1"/>
                  </a:solidFill>
                </a:rPr>
                <a:t>  </a:t>
              </a:r>
            </a:p>
            <a:p>
              <a:r>
                <a:rPr lang="tr-TR" sz="2800" u="sng" dirty="0">
                  <a:solidFill>
                    <a:schemeClr val="bg1"/>
                  </a:solidFill>
                </a:rPr>
                <a:t> </a:t>
              </a:r>
              <a:endParaRPr lang="en-US" sz="2800" dirty="0">
                <a:solidFill>
                  <a:schemeClr val="bg1"/>
                </a:solidFill>
                <a:latin typeface="Muli Regul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2" name="Group 2"/>
          <p:cNvGrpSpPr/>
          <p:nvPr/>
        </p:nvGrpSpPr>
        <p:grpSpPr>
          <a:xfrm>
            <a:off x="381966" y="-798016"/>
            <a:ext cx="9180167" cy="3137750"/>
            <a:chOff x="-193859" y="99998"/>
            <a:chExt cx="6285715" cy="2941065"/>
          </a:xfrm>
        </p:grpSpPr>
        <p:sp>
          <p:nvSpPr>
            <p:cNvPr id="3" name="AutoShape 3"/>
            <p:cNvSpPr/>
            <p:nvPr/>
          </p:nvSpPr>
          <p:spPr>
            <a:xfrm>
              <a:off x="-64745" y="3028363"/>
              <a:ext cx="6156601" cy="12700"/>
            </a:xfrm>
            <a:prstGeom prst="rect">
              <a:avLst/>
            </a:prstGeom>
            <a:solidFill>
              <a:srgbClr val="CCED00"/>
            </a:solidFill>
          </p:spPr>
        </p:sp>
        <p:sp>
          <p:nvSpPr>
            <p:cNvPr id="4" name="TextBox 4"/>
            <p:cNvSpPr txBox="1"/>
            <p:nvPr/>
          </p:nvSpPr>
          <p:spPr>
            <a:xfrm>
              <a:off x="-193859" y="99998"/>
              <a:ext cx="6156601" cy="807755"/>
            </a:xfrm>
            <a:prstGeom prst="rect">
              <a:avLst/>
            </a:prstGeom>
          </p:spPr>
          <p:txBody>
            <a:bodyPr lIns="0" tIns="0" rIns="0" bIns="0" rtlCol="0" anchor="t">
              <a:spAutoFit/>
            </a:bodyPr>
            <a:lstStyle/>
            <a:p>
              <a:r>
                <a:rPr lang="tr-TR" sz="2800" u="sng" dirty="0">
                  <a:solidFill>
                    <a:schemeClr val="bg1"/>
                  </a:solidFill>
                </a:rPr>
                <a:t>  </a:t>
              </a:r>
            </a:p>
            <a:p>
              <a:r>
                <a:rPr lang="tr-TR" sz="2800" u="sng" dirty="0">
                  <a:solidFill>
                    <a:schemeClr val="bg1"/>
                  </a:solidFill>
                </a:rPr>
                <a:t> </a:t>
              </a:r>
              <a:endParaRPr lang="en-US" sz="2800" dirty="0">
                <a:solidFill>
                  <a:schemeClr val="bg1"/>
                </a:solidFill>
                <a:latin typeface="Muli Regular"/>
              </a:endParaRPr>
            </a:p>
          </p:txBody>
        </p:sp>
      </p:grpSp>
      <p:grpSp>
        <p:nvGrpSpPr>
          <p:cNvPr id="6" name="Group 6"/>
          <p:cNvGrpSpPr>
            <a:grpSpLocks noChangeAspect="1"/>
          </p:cNvGrpSpPr>
          <p:nvPr/>
        </p:nvGrpSpPr>
        <p:grpSpPr>
          <a:xfrm>
            <a:off x="1143001" y="2823493"/>
            <a:ext cx="5105400" cy="6130008"/>
            <a:chOff x="0" y="0"/>
            <a:chExt cx="10143490" cy="10163810"/>
          </a:xfrm>
        </p:grpSpPr>
        <p:sp>
          <p:nvSpPr>
            <p:cNvPr id="7" name="Freeform 7"/>
            <p:cNvSpPr/>
            <p:nvPr/>
          </p:nvSpPr>
          <p:spPr>
            <a:xfrm>
              <a:off x="0" y="0"/>
              <a:ext cx="10143351" cy="10163632"/>
            </a:xfrm>
            <a:custGeom>
              <a:avLst/>
              <a:gdLst/>
              <a:ahLst/>
              <a:cxnLst/>
              <a:rect l="l" t="t" r="r" b="b"/>
              <a:pathLst>
                <a:path w="10143351" h="10163632">
                  <a:moveTo>
                    <a:pt x="0" y="0"/>
                  </a:moveTo>
                  <a:lnTo>
                    <a:pt x="10143351" y="0"/>
                  </a:lnTo>
                  <a:lnTo>
                    <a:pt x="10143351" y="10163632"/>
                  </a:lnTo>
                  <a:lnTo>
                    <a:pt x="0" y="10163632"/>
                  </a:lnTo>
                  <a:close/>
                </a:path>
              </a:pathLst>
            </a:custGeom>
            <a:blipFill>
              <a:blip r:embed="rId2" cstate="print"/>
              <a:stretch>
                <a:fillRect t="-25" r="1" b="-23"/>
              </a:stretch>
            </a:blipFill>
          </p:spPr>
        </p:sp>
        <p:sp>
          <p:nvSpPr>
            <p:cNvPr id="8" name="Freeform 8"/>
            <p:cNvSpPr/>
            <p:nvPr/>
          </p:nvSpPr>
          <p:spPr>
            <a:xfrm>
              <a:off x="3149600" y="2368550"/>
              <a:ext cx="5156200" cy="6858000"/>
            </a:xfrm>
            <a:custGeom>
              <a:avLst/>
              <a:gdLst/>
              <a:ahLst/>
              <a:cxnLst/>
              <a:rect l="l" t="t" r="r" b="b"/>
              <a:pathLst>
                <a:path w="5156200" h="6858000">
                  <a:moveTo>
                    <a:pt x="0" y="0"/>
                  </a:moveTo>
                  <a:lnTo>
                    <a:pt x="5156200" y="0"/>
                  </a:lnTo>
                  <a:lnTo>
                    <a:pt x="5156200" y="6858000"/>
                  </a:lnTo>
                  <a:lnTo>
                    <a:pt x="0" y="6858000"/>
                  </a:lnTo>
                  <a:close/>
                </a:path>
              </a:pathLst>
            </a:custGeom>
            <a:blipFill>
              <a:blip r:embed="rId3" cstate="print"/>
              <a:stretch>
                <a:fillRect l="-1806" t="23303" r="391" b="9221"/>
              </a:stretch>
            </a:blipFill>
          </p:spPr>
        </p:sp>
        <p:sp>
          <p:nvSpPr>
            <p:cNvPr id="9" name="Freeform 9"/>
            <p:cNvSpPr/>
            <p:nvPr/>
          </p:nvSpPr>
          <p:spPr>
            <a:xfrm>
              <a:off x="374650" y="673100"/>
              <a:ext cx="6318250" cy="8427288"/>
            </a:xfrm>
            <a:custGeom>
              <a:avLst/>
              <a:gdLst/>
              <a:ahLst/>
              <a:cxnLst/>
              <a:rect l="l" t="t" r="r" b="b"/>
              <a:pathLst>
                <a:path w="6318250" h="8427288">
                  <a:moveTo>
                    <a:pt x="2560460" y="1417091"/>
                  </a:moveTo>
                  <a:lnTo>
                    <a:pt x="2559050" y="8427288"/>
                  </a:lnTo>
                  <a:lnTo>
                    <a:pt x="0" y="8427288"/>
                  </a:lnTo>
                  <a:lnTo>
                    <a:pt x="0" y="0"/>
                  </a:lnTo>
                  <a:lnTo>
                    <a:pt x="6318250" y="0"/>
                  </a:lnTo>
                  <a:lnTo>
                    <a:pt x="6318250" y="1098550"/>
                  </a:lnTo>
                  <a:lnTo>
                    <a:pt x="2878087" y="1099439"/>
                  </a:lnTo>
                  <a:cubicBezTo>
                    <a:pt x="2702674" y="1099490"/>
                    <a:pt x="2560498" y="1241679"/>
                    <a:pt x="2560460" y="1417091"/>
                  </a:cubicBezTo>
                  <a:close/>
                </a:path>
              </a:pathLst>
            </a:custGeom>
            <a:blipFill>
              <a:blip r:embed="rId4" cstate="print"/>
              <a:stretch>
                <a:fillRect l="3693" t="1456" r="34017" b="5297"/>
              </a:stretch>
            </a:blipFill>
          </p:spPr>
        </p:sp>
      </p:grpSp>
      <p:sp>
        <p:nvSpPr>
          <p:cNvPr id="10" name="TextBox 10"/>
          <p:cNvSpPr txBox="1"/>
          <p:nvPr/>
        </p:nvSpPr>
        <p:spPr>
          <a:xfrm>
            <a:off x="914400" y="364846"/>
            <a:ext cx="8115300" cy="1910844"/>
          </a:xfrm>
          <a:prstGeom prst="rect">
            <a:avLst/>
          </a:prstGeom>
        </p:spPr>
        <p:txBody>
          <a:bodyPr lIns="0" tIns="0" rIns="0" bIns="0" rtlCol="0" anchor="t">
            <a:spAutoFit/>
          </a:bodyPr>
          <a:lstStyle/>
          <a:p>
            <a:pPr>
              <a:lnSpc>
                <a:spcPts val="7700"/>
              </a:lnSpc>
            </a:pPr>
            <a:r>
              <a:rPr lang="tr-TR" sz="5400" dirty="0">
                <a:solidFill>
                  <a:schemeClr val="bg1"/>
                </a:solidFill>
              </a:rPr>
              <a:t>2023 Yılında Programda Yapılan Güncellemeler</a:t>
            </a:r>
            <a:endParaRPr lang="en-US" sz="5400" dirty="0">
              <a:solidFill>
                <a:schemeClr val="bg1"/>
              </a:solidFill>
              <a:latin typeface="Muli Black Bold"/>
            </a:endParaRPr>
          </a:p>
        </p:txBody>
      </p:sp>
      <p:sp>
        <p:nvSpPr>
          <p:cNvPr id="15" name="Metin kutusu 14">
            <a:extLst>
              <a:ext uri="{FF2B5EF4-FFF2-40B4-BE49-F238E27FC236}">
                <a16:creationId xmlns:a16="http://schemas.microsoft.com/office/drawing/2014/main" xmlns="" id="{686678CC-6098-AF44-B402-4A3EC66D5977}"/>
              </a:ext>
            </a:extLst>
          </p:cNvPr>
          <p:cNvSpPr txBox="1"/>
          <p:nvPr/>
        </p:nvSpPr>
        <p:spPr>
          <a:xfrm>
            <a:off x="6768632" y="2823493"/>
            <a:ext cx="10215508" cy="6986528"/>
          </a:xfrm>
          <a:prstGeom prst="rect">
            <a:avLst/>
          </a:prstGeom>
          <a:noFill/>
        </p:spPr>
        <p:txBody>
          <a:bodyPr wrap="square">
            <a:spAutoFit/>
          </a:bodyPr>
          <a:lstStyle/>
          <a:p>
            <a:pPr marL="457200" indent="-457200" algn="just">
              <a:buFont typeface="Wingdings" panose="05000000000000000000" pitchFamily="2" charset="2"/>
              <a:buChar char="§"/>
            </a:pPr>
            <a:r>
              <a:rPr lang="tr-TR" sz="3200" dirty="0">
                <a:solidFill>
                  <a:schemeClr val="bg1"/>
                </a:solidFill>
              </a:rPr>
              <a:t>Proje hazırlığında kullanılması planlanan veri toplama araçlarının (test, anket, görüşme formu, vb.) elektronik başvuru sistemine PDF formatında yüklenmesi gerekir. </a:t>
            </a:r>
          </a:p>
          <a:p>
            <a:pPr marL="457200" indent="-457200" algn="just">
              <a:buFont typeface="Wingdings" panose="05000000000000000000" pitchFamily="2" charset="2"/>
              <a:buChar char="§"/>
            </a:pPr>
            <a:endParaRPr lang="tr-TR" sz="3200" dirty="0">
              <a:solidFill>
                <a:schemeClr val="bg1"/>
              </a:solidFill>
            </a:endParaRPr>
          </a:p>
          <a:p>
            <a:pPr marL="457200" indent="-457200" algn="just">
              <a:buFont typeface="Wingdings" panose="05000000000000000000" pitchFamily="2" charset="2"/>
              <a:buChar char="§"/>
            </a:pPr>
            <a:r>
              <a:rPr lang="tr-TR" sz="3200" dirty="0">
                <a:solidFill>
                  <a:schemeClr val="bg1"/>
                </a:solidFill>
              </a:rPr>
              <a:t>Veri toplama araçlarının uygulanabilmesine ilişkin İl/İlçe Milli Eğitim Müdürlüğü’nden alınmış izin belgesinin taratılarak sisteme yüklenmesi gerekir. </a:t>
            </a:r>
          </a:p>
          <a:p>
            <a:pPr marL="457200" indent="-457200" algn="just">
              <a:buFont typeface="Wingdings" panose="05000000000000000000" pitchFamily="2" charset="2"/>
              <a:buChar char="§"/>
            </a:pPr>
            <a:endParaRPr lang="tr-TR" sz="3200" dirty="0">
              <a:solidFill>
                <a:schemeClr val="bg1"/>
              </a:solidFill>
            </a:endParaRPr>
          </a:p>
          <a:p>
            <a:pPr marL="457200" indent="-457200" algn="just">
              <a:buFont typeface="Wingdings" panose="05000000000000000000" pitchFamily="2" charset="2"/>
              <a:buChar char="§"/>
            </a:pPr>
            <a:r>
              <a:rPr lang="tr-TR" sz="3200" dirty="0">
                <a:solidFill>
                  <a:schemeClr val="bg1"/>
                </a:solidFill>
              </a:rPr>
              <a:t>Sergi değerlendirmelerinde projenin ön değerlendirmede aldığı puanın % 30’u etkili olacaktır.</a:t>
            </a:r>
          </a:p>
          <a:p>
            <a:pPr algn="just"/>
            <a:endParaRPr lang="tr-TR" sz="3200" dirty="0">
              <a:solidFill>
                <a:schemeClr val="bg1"/>
              </a:solidFill>
            </a:endParaRPr>
          </a:p>
          <a:p>
            <a:pPr marL="457200" indent="-457200" algn="just">
              <a:buFont typeface="Wingdings" panose="05000000000000000000" pitchFamily="2" charset="2"/>
              <a:buChar char="§"/>
            </a:pPr>
            <a:r>
              <a:rPr lang="tr-TR" sz="3200" dirty="0">
                <a:solidFill>
                  <a:schemeClr val="bg1"/>
                </a:solidFill>
              </a:rPr>
              <a:t>Başvuru sistemine yüklenecek belgelerin dosya adı 25 karakteri geçmemeli, kişisel bilgiler içermemeli ve dosya uzantısı </a:t>
            </a:r>
            <a:r>
              <a:rPr lang="tr-TR" sz="3200" dirty="0" smtClean="0">
                <a:solidFill>
                  <a:schemeClr val="bg1"/>
                </a:solidFill>
              </a:rPr>
              <a:t>‘</a:t>
            </a:r>
            <a:r>
              <a:rPr lang="tr-TR" sz="3200" dirty="0" err="1" smtClean="0">
                <a:solidFill>
                  <a:schemeClr val="bg1"/>
                </a:solidFill>
              </a:rPr>
              <a:t>pdf</a:t>
            </a:r>
            <a:r>
              <a:rPr lang="tr-TR" sz="3200" dirty="0">
                <a:solidFill>
                  <a:schemeClr val="bg1"/>
                </a:solidFill>
              </a:rPr>
              <a:t>’ şeklinde olmalıdır. </a:t>
            </a:r>
          </a:p>
        </p:txBody>
      </p:sp>
    </p:spTree>
    <p:extLst>
      <p:ext uri="{BB962C8B-B14F-4D97-AF65-F5344CB8AC3E}">
        <p14:creationId xmlns:p14="http://schemas.microsoft.com/office/powerpoint/2010/main" xmlns="" val="4215240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1188182" y="3238500"/>
            <a:ext cx="9251218" cy="6186309"/>
          </a:xfrm>
          <a:prstGeom prst="rect">
            <a:avLst/>
          </a:prstGeom>
        </p:spPr>
        <p:txBody>
          <a:bodyPr wrap="square">
            <a:spAutoFit/>
          </a:bodyPr>
          <a:lstStyle/>
          <a:p>
            <a:pPr marL="571500" indent="-571500">
              <a:buFont typeface="Wingdings" panose="05000000000000000000" pitchFamily="2" charset="2"/>
              <a:buChar char="§"/>
            </a:pPr>
            <a:r>
              <a:rPr lang="tr-TR" sz="3600" dirty="0"/>
              <a:t>Biyoloji</a:t>
            </a:r>
          </a:p>
          <a:p>
            <a:pPr marL="571500" indent="-571500">
              <a:buFont typeface="Wingdings" panose="05000000000000000000" pitchFamily="2" charset="2"/>
              <a:buChar char="§"/>
            </a:pPr>
            <a:r>
              <a:rPr lang="tr-TR" sz="3600" dirty="0"/>
              <a:t>Coğrafya</a:t>
            </a:r>
          </a:p>
          <a:p>
            <a:pPr marL="571500" indent="-571500">
              <a:buFont typeface="Wingdings" panose="05000000000000000000" pitchFamily="2" charset="2"/>
              <a:buChar char="§"/>
            </a:pPr>
            <a:r>
              <a:rPr lang="tr-TR" sz="3600" dirty="0"/>
              <a:t>Değerler Eğitimi</a:t>
            </a:r>
          </a:p>
          <a:p>
            <a:pPr marL="571500" indent="-571500">
              <a:buFont typeface="Wingdings" panose="05000000000000000000" pitchFamily="2" charset="2"/>
              <a:buChar char="§"/>
            </a:pPr>
            <a:r>
              <a:rPr lang="tr-TR" sz="3600" dirty="0"/>
              <a:t>Fizik</a:t>
            </a:r>
          </a:p>
          <a:p>
            <a:pPr marL="571500" indent="-571500">
              <a:buFont typeface="Wingdings" panose="05000000000000000000" pitchFamily="2" charset="2"/>
              <a:buChar char="§"/>
            </a:pPr>
            <a:r>
              <a:rPr lang="tr-TR" sz="3600" dirty="0"/>
              <a:t>Kimya </a:t>
            </a:r>
          </a:p>
          <a:p>
            <a:pPr marL="571500" indent="-571500">
              <a:buFont typeface="Wingdings" panose="05000000000000000000" pitchFamily="2" charset="2"/>
              <a:buChar char="§"/>
            </a:pPr>
            <a:r>
              <a:rPr lang="tr-TR" sz="3600" dirty="0"/>
              <a:t>Matematik </a:t>
            </a:r>
          </a:p>
          <a:p>
            <a:pPr marL="571500" indent="-571500">
              <a:buFont typeface="Wingdings" panose="05000000000000000000" pitchFamily="2" charset="2"/>
              <a:buChar char="§"/>
            </a:pPr>
            <a:r>
              <a:rPr lang="tr-TR" sz="3600" dirty="0"/>
              <a:t>Tarih</a:t>
            </a:r>
          </a:p>
          <a:p>
            <a:pPr marL="571500" indent="-571500">
              <a:buFont typeface="Wingdings" panose="05000000000000000000" pitchFamily="2" charset="2"/>
              <a:buChar char="§"/>
            </a:pPr>
            <a:r>
              <a:rPr lang="tr-TR" sz="3600" dirty="0"/>
              <a:t>Teknolojik Tasarım </a:t>
            </a:r>
          </a:p>
          <a:p>
            <a:pPr marL="571500" indent="-571500">
              <a:buFont typeface="Wingdings" panose="05000000000000000000" pitchFamily="2" charset="2"/>
              <a:buChar char="§"/>
            </a:pPr>
            <a:r>
              <a:rPr lang="tr-TR" sz="3600" dirty="0"/>
              <a:t>Türkçe</a:t>
            </a:r>
          </a:p>
          <a:p>
            <a:pPr marL="571500" indent="-571500">
              <a:buFont typeface="Wingdings" panose="05000000000000000000" pitchFamily="2" charset="2"/>
              <a:buChar char="§"/>
            </a:pPr>
            <a:r>
              <a:rPr lang="tr-TR" sz="3600" dirty="0"/>
              <a:t>Yazılım </a:t>
            </a:r>
          </a:p>
          <a:p>
            <a:pPr marL="571500" indent="-571500">
              <a:buFont typeface="Wingdings" panose="05000000000000000000" pitchFamily="2" charset="2"/>
              <a:buChar char="§"/>
            </a:pPr>
            <a:r>
              <a:rPr lang="tr-TR" sz="3600" dirty="0"/>
              <a:t>olmak üzere 10 kategoride düzenlenecektir.</a:t>
            </a:r>
          </a:p>
        </p:txBody>
      </p:sp>
      <p:grpSp>
        <p:nvGrpSpPr>
          <p:cNvPr id="19" name="Group 3"/>
          <p:cNvGrpSpPr/>
          <p:nvPr/>
        </p:nvGrpSpPr>
        <p:grpSpPr>
          <a:xfrm>
            <a:off x="-34636" y="330962"/>
            <a:ext cx="8458200" cy="1429564"/>
            <a:chOff x="0" y="0"/>
            <a:chExt cx="5663046" cy="1040880"/>
          </a:xfrm>
        </p:grpSpPr>
        <p:sp>
          <p:nvSpPr>
            <p:cNvPr id="20" name="AutoShape 4"/>
            <p:cNvSpPr/>
            <p:nvPr/>
          </p:nvSpPr>
          <p:spPr>
            <a:xfrm>
              <a:off x="0" y="0"/>
              <a:ext cx="5663046" cy="1040880"/>
            </a:xfrm>
            <a:prstGeom prst="rect">
              <a:avLst/>
            </a:prstGeom>
            <a:solidFill>
              <a:srgbClr val="CCED00"/>
            </a:solidFill>
          </p:spPr>
        </p:sp>
        <p:sp>
          <p:nvSpPr>
            <p:cNvPr id="21" name="TextBox 5"/>
            <p:cNvSpPr txBox="1"/>
            <p:nvPr/>
          </p:nvSpPr>
          <p:spPr>
            <a:xfrm>
              <a:off x="414904" y="402716"/>
              <a:ext cx="4863051" cy="319849"/>
            </a:xfrm>
            <a:prstGeom prst="rect">
              <a:avLst/>
            </a:prstGeom>
          </p:spPr>
          <p:txBody>
            <a:bodyPr wrap="square" lIns="0" tIns="0" rIns="0" bIns="0" rtlCol="0" anchor="t">
              <a:spAutoFit/>
            </a:bodyPr>
            <a:lstStyle/>
            <a:p>
              <a:pPr>
                <a:lnSpc>
                  <a:spcPts val="3300"/>
                </a:lnSpc>
              </a:pPr>
              <a:r>
                <a:rPr lang="tr-TR" sz="4000" b="1" dirty="0">
                  <a:solidFill>
                    <a:srgbClr val="1B1A1A"/>
                  </a:solidFill>
                  <a:latin typeface="+mj-lt"/>
                </a:rPr>
                <a:t>Yarışma Kategorileri</a:t>
              </a:r>
              <a:endParaRPr lang="en-US" sz="4000" b="1" dirty="0">
                <a:solidFill>
                  <a:srgbClr val="1B1A1A"/>
                </a:solidFill>
                <a:latin typeface="+mj-lt"/>
              </a:endParaRPr>
            </a:p>
          </p:txBody>
        </p:sp>
      </p:grpSp>
      <p:sp>
        <p:nvSpPr>
          <p:cNvPr id="2" name="Dikdörtgen 1">
            <a:extLst>
              <a:ext uri="{FF2B5EF4-FFF2-40B4-BE49-F238E27FC236}">
                <a16:creationId xmlns:a16="http://schemas.microsoft.com/office/drawing/2014/main" xmlns="" id="{AFA0C91E-AF06-76D3-8EF9-17D45F1D21ED}"/>
              </a:ext>
            </a:extLst>
          </p:cNvPr>
          <p:cNvSpPr/>
          <p:nvPr/>
        </p:nvSpPr>
        <p:spPr>
          <a:xfrm>
            <a:off x="762000" y="2118249"/>
            <a:ext cx="4222673" cy="646331"/>
          </a:xfrm>
          <a:prstGeom prst="rect">
            <a:avLst/>
          </a:prstGeom>
        </p:spPr>
        <p:txBody>
          <a:bodyPr wrap="square">
            <a:spAutoFit/>
          </a:bodyPr>
          <a:lstStyle/>
          <a:p>
            <a:r>
              <a:rPr lang="tr-TR" sz="3600" b="1" dirty="0"/>
              <a:t>Ana Alanlar</a:t>
            </a:r>
          </a:p>
        </p:txBody>
      </p:sp>
      <p:sp>
        <p:nvSpPr>
          <p:cNvPr id="3" name="AutoShape 7">
            <a:extLst>
              <a:ext uri="{FF2B5EF4-FFF2-40B4-BE49-F238E27FC236}">
                <a16:creationId xmlns:a16="http://schemas.microsoft.com/office/drawing/2014/main" xmlns="" id="{C34825D0-F882-D307-A19C-53C5CCA31AB8}"/>
              </a:ext>
            </a:extLst>
          </p:cNvPr>
          <p:cNvSpPr/>
          <p:nvPr/>
        </p:nvSpPr>
        <p:spPr>
          <a:xfrm>
            <a:off x="278900" y="2895677"/>
            <a:ext cx="8026900" cy="45719"/>
          </a:xfrm>
          <a:prstGeom prst="rect">
            <a:avLst/>
          </a:prstGeom>
          <a:solidFill>
            <a:srgbClr val="CCED00"/>
          </a:solid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p:nvPr/>
        </p:nvGrpSpPr>
        <p:grpSpPr>
          <a:xfrm>
            <a:off x="0" y="495300"/>
            <a:ext cx="5715000" cy="780660"/>
            <a:chOff x="0" y="0"/>
            <a:chExt cx="5663046" cy="1040880"/>
          </a:xfrm>
        </p:grpSpPr>
        <p:sp>
          <p:nvSpPr>
            <p:cNvPr id="6" name="AutoShape 4"/>
            <p:cNvSpPr/>
            <p:nvPr/>
          </p:nvSpPr>
          <p:spPr>
            <a:xfrm>
              <a:off x="0" y="0"/>
              <a:ext cx="5663046" cy="1040880"/>
            </a:xfrm>
            <a:prstGeom prst="rect">
              <a:avLst/>
            </a:prstGeom>
            <a:solidFill>
              <a:srgbClr val="CCED00"/>
            </a:solidFill>
          </p:spPr>
        </p:sp>
        <p:sp>
          <p:nvSpPr>
            <p:cNvPr id="7" name="TextBox 5"/>
            <p:cNvSpPr txBox="1"/>
            <p:nvPr/>
          </p:nvSpPr>
          <p:spPr>
            <a:xfrm>
              <a:off x="406401" y="244215"/>
              <a:ext cx="4863051" cy="603755"/>
            </a:xfrm>
            <a:prstGeom prst="rect">
              <a:avLst/>
            </a:prstGeom>
          </p:spPr>
          <p:txBody>
            <a:bodyPr wrap="square" lIns="0" tIns="0" rIns="0" bIns="0" rtlCol="0" anchor="t">
              <a:spAutoFit/>
            </a:bodyPr>
            <a:lstStyle/>
            <a:p>
              <a:pPr>
                <a:lnSpc>
                  <a:spcPts val="3300"/>
                </a:lnSpc>
              </a:pPr>
              <a:r>
                <a:rPr lang="tr-TR" sz="4000" b="1" dirty="0">
                  <a:solidFill>
                    <a:srgbClr val="1B1A1A"/>
                  </a:solidFill>
                  <a:latin typeface="+mj-lt"/>
                </a:rPr>
                <a:t>Tematik Alanlar</a:t>
              </a:r>
              <a:endParaRPr lang="en-US" sz="4000" b="1" dirty="0">
                <a:solidFill>
                  <a:srgbClr val="1B1A1A"/>
                </a:solidFill>
                <a:latin typeface="+mj-lt"/>
              </a:endParaRPr>
            </a:p>
          </p:txBody>
        </p:sp>
      </p:grpSp>
      <p:pic>
        <p:nvPicPr>
          <p:cNvPr id="3" name="Resim 2">
            <a:extLst>
              <a:ext uri="{FF2B5EF4-FFF2-40B4-BE49-F238E27FC236}">
                <a16:creationId xmlns:a16="http://schemas.microsoft.com/office/drawing/2014/main" xmlns="" id="{8190A433-4B23-4DF0-2678-467BC321C11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81800" y="876300"/>
            <a:ext cx="8915400" cy="8382000"/>
          </a:xfrm>
          <a:prstGeom prst="rect">
            <a:avLst/>
          </a:prstGeom>
        </p:spPr>
      </p:pic>
    </p:spTree>
    <p:extLst>
      <p:ext uri="{BB962C8B-B14F-4D97-AF65-F5344CB8AC3E}">
        <p14:creationId xmlns:p14="http://schemas.microsoft.com/office/powerpoint/2010/main" xmlns="" val="608059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ED00"/>
        </a:solidFill>
        <a:effectLst/>
      </p:bgPr>
    </p:bg>
    <p:spTree>
      <p:nvGrpSpPr>
        <p:cNvPr id="1" name=""/>
        <p:cNvGrpSpPr/>
        <p:nvPr/>
      </p:nvGrpSpPr>
      <p:grpSpPr>
        <a:xfrm>
          <a:off x="0" y="0"/>
          <a:ext cx="0" cy="0"/>
          <a:chOff x="0" y="0"/>
          <a:chExt cx="0" cy="0"/>
        </a:xfrm>
      </p:grpSpPr>
      <p:sp>
        <p:nvSpPr>
          <p:cNvPr id="2" name="AutoShape 2"/>
          <p:cNvSpPr/>
          <p:nvPr/>
        </p:nvSpPr>
        <p:spPr>
          <a:xfrm>
            <a:off x="8167255" y="0"/>
            <a:ext cx="10134600" cy="10287000"/>
          </a:xfrm>
          <a:prstGeom prst="rect">
            <a:avLst/>
          </a:prstGeom>
          <a:solidFill>
            <a:srgbClr val="1B1A1A"/>
          </a:solidFill>
        </p:spPr>
        <p:txBody>
          <a:bodyPr/>
          <a:lstStyle/>
          <a:p>
            <a:endParaRPr lang="tr-TR" dirty="0"/>
          </a:p>
        </p:txBody>
      </p:sp>
      <p:grpSp>
        <p:nvGrpSpPr>
          <p:cNvPr id="4" name="Group 4"/>
          <p:cNvGrpSpPr/>
          <p:nvPr/>
        </p:nvGrpSpPr>
        <p:grpSpPr>
          <a:xfrm>
            <a:off x="762000" y="1104900"/>
            <a:ext cx="5110874" cy="843731"/>
            <a:chOff x="-1016000" y="-1393825"/>
            <a:chExt cx="6814497" cy="1124975"/>
          </a:xfrm>
        </p:grpSpPr>
        <p:sp>
          <p:nvSpPr>
            <p:cNvPr id="5" name="AutoShape 5"/>
            <p:cNvSpPr/>
            <p:nvPr/>
          </p:nvSpPr>
          <p:spPr>
            <a:xfrm>
              <a:off x="-1016000" y="-281810"/>
              <a:ext cx="6301878" cy="12960"/>
            </a:xfrm>
            <a:prstGeom prst="rect">
              <a:avLst/>
            </a:prstGeom>
            <a:solidFill>
              <a:srgbClr val="1B1A1A"/>
            </a:solidFill>
          </p:spPr>
        </p:sp>
        <p:sp>
          <p:nvSpPr>
            <p:cNvPr id="7" name="TextBox 7"/>
            <p:cNvSpPr txBox="1"/>
            <p:nvPr/>
          </p:nvSpPr>
          <p:spPr>
            <a:xfrm>
              <a:off x="-503381" y="-1393825"/>
              <a:ext cx="6301878" cy="603754"/>
            </a:xfrm>
            <a:prstGeom prst="rect">
              <a:avLst/>
            </a:prstGeom>
          </p:spPr>
          <p:txBody>
            <a:bodyPr lIns="0" tIns="0" rIns="0" bIns="0" rtlCol="0" anchor="t">
              <a:spAutoFit/>
            </a:bodyPr>
            <a:lstStyle/>
            <a:p>
              <a:pPr>
                <a:lnSpc>
                  <a:spcPts val="3300"/>
                </a:lnSpc>
              </a:pPr>
              <a:r>
                <a:rPr lang="en-US" sz="4000" b="1" dirty="0">
                  <a:solidFill>
                    <a:srgbClr val="1B1A1A"/>
                  </a:solidFill>
                  <a:latin typeface="+mj-lt"/>
                </a:rPr>
                <a:t> </a:t>
              </a:r>
              <a:r>
                <a:rPr lang="tr-TR" sz="4000" b="1" dirty="0">
                  <a:solidFill>
                    <a:srgbClr val="1B1A1A"/>
                  </a:solidFill>
                  <a:latin typeface="+mj-lt"/>
                </a:rPr>
                <a:t>Çağrı Takvimi</a:t>
              </a:r>
              <a:endParaRPr lang="en-US" sz="4000" b="1" dirty="0">
                <a:solidFill>
                  <a:srgbClr val="1B1A1A"/>
                </a:solidFill>
                <a:latin typeface="+mj-lt"/>
              </a:endParaRPr>
            </a:p>
          </p:txBody>
        </p:sp>
      </p:grpSp>
      <p:grpSp>
        <p:nvGrpSpPr>
          <p:cNvPr id="8" name="Group 8"/>
          <p:cNvGrpSpPr/>
          <p:nvPr/>
        </p:nvGrpSpPr>
        <p:grpSpPr>
          <a:xfrm>
            <a:off x="8395854" y="2525514"/>
            <a:ext cx="9144000" cy="4835788"/>
            <a:chOff x="-1036096" y="338628"/>
            <a:chExt cx="7837499" cy="4570150"/>
          </a:xfrm>
        </p:grpSpPr>
        <p:sp>
          <p:nvSpPr>
            <p:cNvPr id="9" name="AutoShape 9"/>
            <p:cNvSpPr/>
            <p:nvPr/>
          </p:nvSpPr>
          <p:spPr>
            <a:xfrm>
              <a:off x="-673908" y="1084463"/>
              <a:ext cx="6301878" cy="12960"/>
            </a:xfrm>
            <a:prstGeom prst="rect">
              <a:avLst/>
            </a:prstGeom>
            <a:solidFill>
              <a:srgbClr val="CCED00"/>
            </a:solidFill>
          </p:spPr>
        </p:sp>
        <p:sp>
          <p:nvSpPr>
            <p:cNvPr id="10" name="TextBox 10"/>
            <p:cNvSpPr txBox="1"/>
            <p:nvPr/>
          </p:nvSpPr>
          <p:spPr>
            <a:xfrm>
              <a:off x="-1036096" y="1789199"/>
              <a:ext cx="7837499" cy="3119579"/>
            </a:xfrm>
            <a:prstGeom prst="rect">
              <a:avLst/>
            </a:prstGeom>
          </p:spPr>
          <p:txBody>
            <a:bodyPr wrap="square" lIns="0" tIns="0" rIns="0" bIns="0" rtlCol="0" anchor="t">
              <a:spAutoFit/>
            </a:bodyPr>
            <a:lstStyle/>
            <a:p>
              <a:pPr marL="457200" indent="-457200">
                <a:buFont typeface="Wingdings" panose="05000000000000000000" pitchFamily="2" charset="2"/>
                <a:buChar char="§"/>
              </a:pPr>
              <a:r>
                <a:rPr lang="tr-TR" sz="3200" dirty="0">
                  <a:solidFill>
                    <a:schemeClr val="bg1"/>
                  </a:solidFill>
                </a:rPr>
                <a:t>Ön Değerlendirme Sonuçları Tarihi: Şubat-Mart 2023</a:t>
              </a:r>
            </a:p>
            <a:p>
              <a:pPr marL="457200" indent="-457200">
                <a:buFont typeface="Wingdings" panose="05000000000000000000" pitchFamily="2" charset="2"/>
                <a:buChar char="§"/>
              </a:pPr>
              <a:endParaRPr lang="tr-TR" sz="3200" dirty="0">
                <a:solidFill>
                  <a:schemeClr val="bg1"/>
                </a:solidFill>
              </a:endParaRPr>
            </a:p>
            <a:p>
              <a:pPr marL="457200" indent="-457200">
                <a:buFont typeface="Wingdings" panose="05000000000000000000" pitchFamily="2" charset="2"/>
                <a:buChar char="§"/>
              </a:pPr>
              <a:r>
                <a:rPr lang="tr-TR" sz="3200" dirty="0">
                  <a:solidFill>
                    <a:schemeClr val="bg1"/>
                  </a:solidFill>
                </a:rPr>
                <a:t>Bölge Yarışmaları Tarihi: 20-23 Mart 2023</a:t>
              </a:r>
            </a:p>
            <a:p>
              <a:pPr marL="457200" indent="-457200">
                <a:buFont typeface="Wingdings" panose="05000000000000000000" pitchFamily="2" charset="2"/>
                <a:buChar char="§"/>
              </a:pPr>
              <a:endParaRPr lang="tr-TR" sz="3200" dirty="0">
                <a:solidFill>
                  <a:schemeClr val="bg1"/>
                </a:solidFill>
              </a:endParaRPr>
            </a:p>
            <a:p>
              <a:pPr marL="457200" indent="-457200">
                <a:buFont typeface="Wingdings" panose="05000000000000000000" pitchFamily="2" charset="2"/>
                <a:buChar char="§"/>
              </a:pPr>
              <a:r>
                <a:rPr lang="tr-TR" sz="3200" dirty="0">
                  <a:solidFill>
                    <a:schemeClr val="bg1"/>
                  </a:solidFill>
                </a:rPr>
                <a:t>Final Yarışması Tarihi: 22-26 Mayıs 2023</a:t>
              </a:r>
            </a:p>
            <a:p>
              <a:endParaRPr lang="tr-TR" sz="3200" dirty="0">
                <a:solidFill>
                  <a:schemeClr val="bg1"/>
                </a:solidFill>
              </a:endParaRPr>
            </a:p>
            <a:p>
              <a:pPr>
                <a:lnSpc>
                  <a:spcPts val="2700"/>
                </a:lnSpc>
              </a:pPr>
              <a:endParaRPr lang="en-US" sz="2800" dirty="0">
                <a:solidFill>
                  <a:schemeClr val="bg1"/>
                </a:solidFill>
                <a:latin typeface="Muli Regular"/>
              </a:endParaRPr>
            </a:p>
          </p:txBody>
        </p:sp>
        <p:sp>
          <p:nvSpPr>
            <p:cNvPr id="11" name="TextBox 11"/>
            <p:cNvSpPr txBox="1"/>
            <p:nvPr/>
          </p:nvSpPr>
          <p:spPr>
            <a:xfrm>
              <a:off x="-840159" y="338628"/>
              <a:ext cx="7445624" cy="399946"/>
            </a:xfrm>
            <a:prstGeom prst="rect">
              <a:avLst/>
            </a:prstGeom>
          </p:spPr>
          <p:txBody>
            <a:bodyPr wrap="square" lIns="0" tIns="0" rIns="0" bIns="0" rtlCol="0" anchor="t">
              <a:spAutoFit/>
            </a:bodyPr>
            <a:lstStyle/>
            <a:p>
              <a:pPr>
                <a:lnSpc>
                  <a:spcPts val="3300"/>
                </a:lnSpc>
              </a:pPr>
              <a:r>
                <a:rPr lang="tr-TR" sz="3200" b="1" dirty="0">
                  <a:solidFill>
                    <a:schemeClr val="bg1"/>
                  </a:solidFill>
                </a:rPr>
                <a:t>Başvuru Tarihleri</a:t>
              </a:r>
              <a:r>
                <a:rPr lang="tr-TR" sz="3200" dirty="0">
                  <a:solidFill>
                    <a:schemeClr val="bg1"/>
                  </a:solidFill>
                </a:rPr>
                <a:t>: 19 Aralık 2022 – 19 Ocak 2023</a:t>
              </a:r>
              <a:endParaRPr lang="en-US" sz="2400" dirty="0">
                <a:solidFill>
                  <a:srgbClr val="FF0000"/>
                </a:solidFill>
                <a:latin typeface="Muli Bold"/>
              </a:endParaRPr>
            </a:p>
          </p:txBody>
        </p:sp>
      </p:grpSp>
      <p:sp>
        <p:nvSpPr>
          <p:cNvPr id="12" name="Dikdörtgen 11"/>
          <p:cNvSpPr/>
          <p:nvPr/>
        </p:nvSpPr>
        <p:spPr>
          <a:xfrm>
            <a:off x="286028" y="2435623"/>
            <a:ext cx="7105372" cy="3970318"/>
          </a:xfrm>
          <a:prstGeom prst="rect">
            <a:avLst/>
          </a:prstGeom>
        </p:spPr>
        <p:txBody>
          <a:bodyPr wrap="square">
            <a:spAutoFit/>
          </a:bodyPr>
          <a:lstStyle/>
          <a:p>
            <a:pPr marL="571500" indent="-571500" algn="just">
              <a:buFont typeface="Wingdings" panose="05000000000000000000" pitchFamily="2" charset="2"/>
              <a:buChar char="§"/>
            </a:pPr>
            <a:r>
              <a:rPr lang="tr-TR" sz="3600" dirty="0"/>
              <a:t>Yarışma için yılda bir kez başvuru alınır. </a:t>
            </a:r>
          </a:p>
          <a:p>
            <a:pPr marL="571500" indent="-571500" algn="just">
              <a:buFont typeface="Wingdings" panose="05000000000000000000" pitchFamily="2" charset="2"/>
              <a:buChar char="§"/>
            </a:pPr>
            <a:endParaRPr lang="tr-TR" sz="3600" dirty="0"/>
          </a:p>
          <a:p>
            <a:pPr marL="571500" indent="-571500" algn="just">
              <a:buFont typeface="Wingdings" panose="05000000000000000000" pitchFamily="2" charset="2"/>
              <a:buChar char="§"/>
            </a:pPr>
            <a:r>
              <a:rPr lang="tr-TR" sz="3600" dirty="0"/>
              <a:t>Yarışma kapsamında önce 12 bölgede bölge sergisi düzenlenir, sonrasında Türkiye genelini kapsayan final sergisi yapılır.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TotalTime>
  <Words>1269</Words>
  <Application>Microsoft Office PowerPoint</Application>
  <PresentationFormat>Özel</PresentationFormat>
  <Paragraphs>180</Paragraphs>
  <Slides>19</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19</vt:i4>
      </vt:variant>
    </vt:vector>
  </HeadingPairs>
  <TitlesOfParts>
    <vt:vector size="27" baseType="lpstr">
      <vt:lpstr>Arial</vt:lpstr>
      <vt:lpstr>Calibri</vt:lpstr>
      <vt:lpstr>Muli Black Bold</vt:lpstr>
      <vt:lpstr>Muli Regular</vt:lpstr>
      <vt:lpstr>Muli Bold</vt:lpstr>
      <vt:lpstr>Wingdings</vt:lpstr>
      <vt:lpstr>Muli Regular Bold</vt: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creator>Ferit ARSLAN</dc:creator>
  <cp:lastModifiedBy>ronaldinho424</cp:lastModifiedBy>
  <cp:revision>97</cp:revision>
  <dcterms:created xsi:type="dcterms:W3CDTF">2006-08-16T00:00:00Z</dcterms:created>
  <dcterms:modified xsi:type="dcterms:W3CDTF">2022-10-17T09:11:06Z</dcterms:modified>
  <dc:identifier>DAEPGfFSANE</dc:identifier>
</cp:coreProperties>
</file>