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79" r:id="rId7"/>
    <p:sldId id="261" r:id="rId8"/>
    <p:sldId id="263" r:id="rId9"/>
    <p:sldId id="267" r:id="rId10"/>
    <p:sldId id="280" r:id="rId11"/>
    <p:sldId id="281" r:id="rId12"/>
    <p:sldId id="273" r:id="rId13"/>
    <p:sldId id="274" r:id="rId14"/>
    <p:sldId id="282" r:id="rId15"/>
    <p:sldId id="285" r:id="rId16"/>
  </p:sldIdLst>
  <p:sldSz cx="18288000" cy="10287000"/>
  <p:notesSz cx="6858000" cy="9144000"/>
  <p:embeddedFontLst>
    <p:embeddedFont>
      <p:font typeface="Calibri" pitchFamily="34" charset="0"/>
      <p:regular r:id="rId17"/>
      <p:bold r:id="rId18"/>
      <p:italic r:id="rId19"/>
      <p:boldItalic r:id="rId20"/>
    </p:embeddedFont>
    <p:embeddedFont>
      <p:font typeface="Muli Regular Bold" charset="-94"/>
      <p:regular r:id="rId21"/>
    </p:embeddedFont>
    <p:embeddedFont>
      <p:font typeface="Muli Regular" charset="-94"/>
      <p:regular r:id="rId22"/>
    </p:embeddedFont>
    <p:embeddedFont>
      <p:font typeface="Muli Bold" charset="-9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27" d="100"/>
          <a:sy n="27" d="100"/>
        </p:scale>
        <p:origin x="-66"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tubitak.gov.tr/tr/yarismalar/icerik-ortaokul-ogrencileri-arastirma-projeleriyarismasi"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rbis.tubitak.gov.tr/" TargetMode="External"/><Relationship Id="rId2" Type="http://schemas.openxmlformats.org/officeDocument/2006/relationships/hyperlink" Target="https://ebideb.tubitak.gov.tr/"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tubitak.gov.tr/tr/yarismalar/icerik-ortaokul-ogrencileriarastirma-projeleri-yarismasi"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 xmlns:a16="http://schemas.microsoft.com/office/drawing/2014/main" id="{749D2120-9254-41B8-9255-A351B98DDD5D}"/>
              </a:ext>
            </a:extLst>
          </p:cNvPr>
          <p:cNvSpPr/>
          <p:nvPr/>
        </p:nvSpPr>
        <p:spPr>
          <a:xfrm>
            <a:off x="1457325" y="641354"/>
            <a:ext cx="12573000" cy="2123658"/>
          </a:xfrm>
          <a:prstGeom prst="rect">
            <a:avLst/>
          </a:prstGeom>
        </p:spPr>
        <p:txBody>
          <a:bodyPr wrap="square">
            <a:spAutoFit/>
          </a:bodyPr>
          <a:lstStyle/>
          <a:p>
            <a:r>
              <a:rPr lang="tr-TR" sz="6600" b="1" dirty="0"/>
              <a:t>                              ANKARA</a:t>
            </a:r>
          </a:p>
          <a:p>
            <a:pPr algn="r"/>
            <a:r>
              <a:rPr lang="tr-TR" sz="6600" b="1" dirty="0"/>
              <a:t>İL MİLLİ EĞİTİM MÜDÜRLÜĞÜ</a:t>
            </a:r>
          </a:p>
        </p:txBody>
      </p:sp>
      <p:grpSp>
        <p:nvGrpSpPr>
          <p:cNvPr id="3" name="Group 3"/>
          <p:cNvGrpSpPr/>
          <p:nvPr/>
        </p:nvGrpSpPr>
        <p:grpSpPr>
          <a:xfrm>
            <a:off x="2057400" y="4007395"/>
            <a:ext cx="13256258" cy="3694840"/>
            <a:chOff x="0" y="0"/>
            <a:chExt cx="17675011" cy="4926454"/>
          </a:xfrm>
        </p:grpSpPr>
        <p:sp>
          <p:nvSpPr>
            <p:cNvPr id="4" name="AutoShape 4"/>
            <p:cNvSpPr/>
            <p:nvPr/>
          </p:nvSpPr>
          <p:spPr>
            <a:xfrm>
              <a:off x="0" y="0"/>
              <a:ext cx="17675011" cy="4926454"/>
            </a:xfrm>
            <a:prstGeom prst="rect">
              <a:avLst/>
            </a:prstGeom>
            <a:solidFill>
              <a:srgbClr val="CCED00"/>
            </a:solidFill>
          </p:spPr>
        </p:sp>
        <p:sp>
          <p:nvSpPr>
            <p:cNvPr id="5" name="TextBox 5"/>
            <p:cNvSpPr txBox="1"/>
            <p:nvPr/>
          </p:nvSpPr>
          <p:spPr>
            <a:xfrm>
              <a:off x="745304" y="796352"/>
              <a:ext cx="16184403" cy="1692771"/>
            </a:xfrm>
            <a:prstGeom prst="rect">
              <a:avLst/>
            </a:prstGeom>
          </p:spPr>
          <p:txBody>
            <a:bodyPr lIns="0" tIns="0" rIns="0" bIns="0" rtlCol="0" anchor="t">
              <a:spAutoFit/>
            </a:bodyPr>
            <a:lstStyle/>
            <a:p>
              <a:pPr>
                <a:lnSpc>
                  <a:spcPts val="9900"/>
                </a:lnSpc>
              </a:pPr>
              <a:endParaRPr lang="en-US" sz="9000" dirty="0">
                <a:solidFill>
                  <a:srgbClr val="1B1A1A"/>
                </a:solidFill>
                <a:latin typeface="Muli Black Bold"/>
              </a:endParaRPr>
            </a:p>
          </p:txBody>
        </p:sp>
      </p:grpSp>
      <p:grpSp>
        <p:nvGrpSpPr>
          <p:cNvPr id="6" name="Group 6"/>
          <p:cNvGrpSpPr/>
          <p:nvPr/>
        </p:nvGrpSpPr>
        <p:grpSpPr>
          <a:xfrm>
            <a:off x="3581400" y="1181100"/>
            <a:ext cx="10154268" cy="943254"/>
            <a:chOff x="0" y="-28575"/>
            <a:chExt cx="7494561" cy="1257673"/>
          </a:xfrm>
        </p:grpSpPr>
        <p:sp>
          <p:nvSpPr>
            <p:cNvPr id="7" name="AutoShape 7"/>
            <p:cNvSpPr/>
            <p:nvPr/>
          </p:nvSpPr>
          <p:spPr>
            <a:xfrm>
              <a:off x="0" y="621849"/>
              <a:ext cx="7494561" cy="12785"/>
            </a:xfrm>
            <a:prstGeom prst="rect">
              <a:avLst/>
            </a:prstGeom>
            <a:solidFill>
              <a:srgbClr val="CCED00"/>
            </a:solidFill>
          </p:spPr>
        </p:sp>
        <p:sp>
          <p:nvSpPr>
            <p:cNvPr id="8" name="TextBox 8"/>
            <p:cNvSpPr txBox="1"/>
            <p:nvPr/>
          </p:nvSpPr>
          <p:spPr>
            <a:xfrm>
              <a:off x="0" y="-28575"/>
              <a:ext cx="7494561" cy="415156"/>
            </a:xfrm>
            <a:prstGeom prst="rect">
              <a:avLst/>
            </a:prstGeom>
          </p:spPr>
          <p:txBody>
            <a:bodyPr lIns="0" tIns="0" rIns="0" bIns="0" rtlCol="0" anchor="t">
              <a:spAutoFit/>
            </a:bodyPr>
            <a:lstStyle/>
            <a:p>
              <a:pPr>
                <a:lnSpc>
                  <a:spcPts val="2600"/>
                </a:lnSpc>
              </a:pPr>
              <a:endParaRPr lang="en-US" sz="2000" spc="60" dirty="0">
                <a:solidFill>
                  <a:srgbClr val="FFFFFF"/>
                </a:solidFill>
                <a:latin typeface="Muli Regular Bold"/>
              </a:endParaRPr>
            </a:p>
          </p:txBody>
        </p:sp>
        <p:sp>
          <p:nvSpPr>
            <p:cNvPr id="9" name="TextBox 9"/>
            <p:cNvSpPr txBox="1"/>
            <p:nvPr/>
          </p:nvSpPr>
          <p:spPr>
            <a:xfrm>
              <a:off x="0" y="887124"/>
              <a:ext cx="7494561" cy="341974"/>
            </a:xfrm>
            <a:prstGeom prst="rect">
              <a:avLst/>
            </a:prstGeom>
          </p:spPr>
          <p:txBody>
            <a:bodyPr lIns="0" tIns="0" rIns="0" bIns="0" rtlCol="0" anchor="t">
              <a:spAutoFit/>
            </a:bodyPr>
            <a:lstStyle/>
            <a:p>
              <a:pPr>
                <a:lnSpc>
                  <a:spcPts val="1980"/>
                </a:lnSpc>
              </a:pPr>
              <a:endParaRPr lang="en-US" sz="1800" dirty="0">
                <a:solidFill>
                  <a:srgbClr val="FFFFFF"/>
                </a:solidFill>
                <a:latin typeface="Muli Regular"/>
              </a:endParaRPr>
            </a:p>
          </p:txBody>
        </p:sp>
      </p:grpSp>
      <p:sp>
        <p:nvSpPr>
          <p:cNvPr id="11" name="Dikdörtgen 10"/>
          <p:cNvSpPr/>
          <p:nvPr/>
        </p:nvSpPr>
        <p:spPr>
          <a:xfrm>
            <a:off x="2286000" y="4802458"/>
            <a:ext cx="12154744" cy="2308324"/>
          </a:xfrm>
          <a:prstGeom prst="rect">
            <a:avLst/>
          </a:prstGeom>
        </p:spPr>
        <p:txBody>
          <a:bodyPr wrap="square">
            <a:spAutoFit/>
          </a:bodyPr>
          <a:lstStyle/>
          <a:p>
            <a:pPr algn="ctr"/>
            <a:r>
              <a:rPr lang="tr-TR" sz="4800" b="1" dirty="0" smtClean="0"/>
              <a:t>2204-B ORTAOKUL </a:t>
            </a:r>
            <a:r>
              <a:rPr lang="tr-TR" sz="4800" b="1" dirty="0"/>
              <a:t>ÖĞRENCİLERİ</a:t>
            </a:r>
          </a:p>
          <a:p>
            <a:pPr algn="ctr"/>
            <a:r>
              <a:rPr lang="tr-TR" sz="4800" b="1" dirty="0"/>
              <a:t>ARAŞTIRMA PROJELERİ</a:t>
            </a:r>
          </a:p>
          <a:p>
            <a:pPr algn="ctr"/>
            <a:r>
              <a:rPr lang="tr-TR" sz="4800" b="1" dirty="0"/>
              <a:t>YARIŞMASI</a:t>
            </a:r>
          </a:p>
        </p:txBody>
      </p:sp>
      <p:pic>
        <p:nvPicPr>
          <p:cNvPr id="14" name="Resim 13">
            <a:extLst>
              <a:ext uri="{FF2B5EF4-FFF2-40B4-BE49-F238E27FC236}">
                <a16:creationId xmlns="" xmlns:a16="http://schemas.microsoft.com/office/drawing/2014/main" id="{99D13C76-9A9F-48F1-B0D8-EE3AF390B37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440744" y="212110"/>
            <a:ext cx="3356273" cy="3311523"/>
          </a:xfrm>
          <a:prstGeom prst="rect">
            <a:avLst/>
          </a:prstGeom>
        </p:spPr>
      </p:pic>
      <p:pic>
        <p:nvPicPr>
          <p:cNvPr id="16" name="Resim 15">
            <a:extLst>
              <a:ext uri="{FF2B5EF4-FFF2-40B4-BE49-F238E27FC236}">
                <a16:creationId xmlns="" xmlns:a16="http://schemas.microsoft.com/office/drawing/2014/main" id="{BD1F43E9-2CBC-44C3-A37E-90847372287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7747" y="443686"/>
            <a:ext cx="2857899" cy="28483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706102"/>
            <a:ext cx="9525000"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10" name="TextBox 10"/>
          <p:cNvSpPr txBox="1"/>
          <p:nvPr/>
        </p:nvSpPr>
        <p:spPr>
          <a:xfrm>
            <a:off x="1524000" y="2048124"/>
            <a:ext cx="15087600" cy="7301999"/>
          </a:xfrm>
          <a:prstGeom prst="rect">
            <a:avLst/>
          </a:prstGeom>
        </p:spPr>
        <p:txBody>
          <a:bodyPr wrap="square" lIns="0" tIns="0" rIns="0" bIns="0" rtlCol="0" anchor="t">
            <a:spAutoFit/>
          </a:bodyPr>
          <a:lstStyle/>
          <a:p>
            <a:endParaRPr lang="tr-TR" sz="2800" dirty="0">
              <a:solidFill>
                <a:schemeClr val="bg1"/>
              </a:solidFill>
            </a:endParaRPr>
          </a:p>
          <a:p>
            <a:r>
              <a:rPr lang="tr-TR" sz="2800" b="1" dirty="0">
                <a:solidFill>
                  <a:schemeClr val="bg1"/>
                </a:solidFill>
              </a:rPr>
              <a:t>Adım 1: Araştırma Konusuna Karar Verin.</a:t>
            </a:r>
          </a:p>
          <a:p>
            <a:r>
              <a:rPr lang="tr-TR" sz="2800" dirty="0">
                <a:solidFill>
                  <a:schemeClr val="bg1"/>
                </a:solidFill>
              </a:rPr>
              <a:t>	</a:t>
            </a:r>
            <a:r>
              <a:rPr lang="tr-TR" sz="2400" dirty="0">
                <a:solidFill>
                  <a:schemeClr val="bg1"/>
                </a:solidFill>
              </a:rPr>
              <a:t>Araştırma konusunun belirlenmesi projenizin tüm sürecini belirleyecek en önemli basamaktır. Konu, ilginç aynı zamanda özgün ve gerçekten araştırmak istediğiniz bir konu olmalıdır. Bu nedenle, araştırma alanı ve konusunun ne olması gerektiğine sizin karar vermeniz en uygunudur.</a:t>
            </a:r>
          </a:p>
          <a:p>
            <a:endParaRPr lang="tr-TR" sz="2400" dirty="0">
              <a:solidFill>
                <a:schemeClr val="bg1"/>
              </a:solidFill>
            </a:endParaRPr>
          </a:p>
          <a:p>
            <a:r>
              <a:rPr lang="tr-TR" sz="2800" b="1" dirty="0">
                <a:solidFill>
                  <a:schemeClr val="bg1"/>
                </a:solidFill>
              </a:rPr>
              <a:t>Adım 2: Danışman Belirleyin.</a:t>
            </a:r>
          </a:p>
          <a:p>
            <a:endParaRPr lang="tr-TR" sz="2800" b="1" dirty="0">
              <a:solidFill>
                <a:schemeClr val="bg1"/>
              </a:solidFill>
            </a:endParaRPr>
          </a:p>
          <a:p>
            <a:r>
              <a:rPr lang="tr-TR" sz="2800" b="1" dirty="0">
                <a:solidFill>
                  <a:schemeClr val="bg1"/>
                </a:solidFill>
              </a:rPr>
              <a:t>Adım 3:</a:t>
            </a:r>
            <a:r>
              <a:rPr lang="tr-TR" sz="2800" dirty="0">
                <a:solidFill>
                  <a:schemeClr val="bg1"/>
                </a:solidFill>
              </a:rPr>
              <a:t> </a:t>
            </a:r>
            <a:r>
              <a:rPr lang="tr-TR" sz="2800" b="1" dirty="0">
                <a:solidFill>
                  <a:schemeClr val="bg1"/>
                </a:solidFill>
              </a:rPr>
              <a:t>Fikrinizi Bir Soruya ve Hipoteze Kadar Küçültün </a:t>
            </a:r>
            <a:endParaRPr lang="tr-TR" sz="2800" b="1" dirty="0" smtClean="0">
              <a:solidFill>
                <a:schemeClr val="bg1"/>
              </a:solidFill>
            </a:endParaRPr>
          </a:p>
          <a:p>
            <a:r>
              <a:rPr lang="tr-TR" sz="2800" b="1" dirty="0" smtClean="0">
                <a:solidFill>
                  <a:schemeClr val="bg1"/>
                </a:solidFill>
              </a:rPr>
              <a:t> </a:t>
            </a:r>
            <a:r>
              <a:rPr lang="tr-TR" sz="2800" dirty="0">
                <a:solidFill>
                  <a:schemeClr val="bg1"/>
                </a:solidFill>
              </a:rPr>
              <a:t>(Mühendislik Projesinde </a:t>
            </a:r>
            <a:r>
              <a:rPr lang="tr-TR" sz="2800" dirty="0" smtClean="0">
                <a:solidFill>
                  <a:schemeClr val="bg1"/>
                </a:solidFill>
              </a:rPr>
              <a:t>Alternatif Çözümler </a:t>
            </a:r>
            <a:r>
              <a:rPr lang="tr-TR" sz="2800" dirty="0">
                <a:solidFill>
                  <a:schemeClr val="bg1"/>
                </a:solidFill>
              </a:rPr>
              <a:t>Oluşturun, En İyisini Seçin).</a:t>
            </a:r>
          </a:p>
          <a:p>
            <a:endParaRPr lang="tr-TR" sz="2800" b="1" dirty="0">
              <a:solidFill>
                <a:schemeClr val="bg1"/>
              </a:solidFill>
            </a:endParaRPr>
          </a:p>
          <a:p>
            <a:r>
              <a:rPr lang="tr-TR" sz="2800" b="1" dirty="0">
                <a:solidFill>
                  <a:schemeClr val="bg1"/>
                </a:solidFill>
              </a:rPr>
              <a:t>Adım 4: Araştırma Planınızı Gerçekçi Tutun.</a:t>
            </a:r>
            <a:br>
              <a:rPr lang="tr-TR" sz="2800" b="1" dirty="0">
                <a:solidFill>
                  <a:schemeClr val="bg1"/>
                </a:solidFill>
              </a:rPr>
            </a:br>
            <a:r>
              <a:rPr lang="tr-TR" sz="2800" b="1" dirty="0">
                <a:solidFill>
                  <a:schemeClr val="bg1"/>
                </a:solidFill>
              </a:rPr>
              <a:t>	</a:t>
            </a:r>
            <a:r>
              <a:rPr lang="tr-TR" sz="2400" dirty="0">
                <a:solidFill>
                  <a:schemeClr val="bg1"/>
                </a:solidFill>
              </a:rPr>
              <a:t>Araştırma konunuz, ilginç aynı zamanda özgün ve gerçekten araştırmak istediğiniz bir konu olabilir. Ancak araştırma sorunuzu ve yapmanız gereken deneyleri düşünürken, ekipman, maliyet ve zaman gibi sınırlamaları göz önünde bulundurmayı ve bu sınırlamaları aşmanın yollarını araştırmayı ihmal etmeyiniz.</a:t>
            </a:r>
          </a:p>
          <a:p>
            <a:endParaRPr lang="tr-TR" sz="2400" dirty="0">
              <a:solidFill>
                <a:schemeClr val="bg1"/>
              </a:solidFill>
            </a:endParaRPr>
          </a:p>
          <a:p>
            <a:endParaRPr lang="tr-TR" sz="2800" dirty="0">
              <a:solidFill>
                <a:schemeClr val="bg1"/>
              </a:solidFill>
            </a:endParaRPr>
          </a:p>
          <a:p>
            <a:pPr>
              <a:lnSpc>
                <a:spcPts val="2700"/>
              </a:lnSpc>
            </a:pPr>
            <a:endParaRPr lang="en-US" sz="2800" dirty="0">
              <a:solidFill>
                <a:schemeClr val="bg1"/>
              </a:solidFill>
              <a:latin typeface="Muli Regular"/>
            </a:endParaRPr>
          </a:p>
        </p:txBody>
      </p:sp>
      <p:sp>
        <p:nvSpPr>
          <p:cNvPr id="2" name="Dikdörtgen 1"/>
          <p:cNvSpPr/>
          <p:nvPr/>
        </p:nvSpPr>
        <p:spPr>
          <a:xfrm>
            <a:off x="220995" y="924565"/>
            <a:ext cx="9005970" cy="954107"/>
          </a:xfrm>
          <a:prstGeom prst="rect">
            <a:avLst/>
          </a:prstGeom>
        </p:spPr>
        <p:txBody>
          <a:bodyPr wrap="square">
            <a:spAutoFit/>
          </a:bodyPr>
          <a:lstStyle/>
          <a:p>
            <a:r>
              <a:rPr lang="tr-TR" sz="2800" b="1" dirty="0"/>
              <a:t>Yol Haritası: </a:t>
            </a:r>
          </a:p>
          <a:p>
            <a:r>
              <a:rPr lang="tr-TR" sz="2800" b="1" dirty="0" smtClean="0"/>
              <a:t>Bilimsel </a:t>
            </a:r>
            <a:r>
              <a:rPr lang="tr-TR" sz="2800" b="1" dirty="0"/>
              <a:t>Araştırma Projesine Nasıl Başlanır ve İlerlenir</a:t>
            </a:r>
            <a:r>
              <a:rPr lang="tr-TR" sz="2800" dirty="0"/>
              <a:t>?</a:t>
            </a:r>
          </a:p>
        </p:txBody>
      </p:sp>
    </p:spTree>
    <p:extLst>
      <p:ext uri="{BB962C8B-B14F-4D97-AF65-F5344CB8AC3E}">
        <p14:creationId xmlns:p14="http://schemas.microsoft.com/office/powerpoint/2010/main" xmlns="" val="401101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9448800"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10" name="TextBox 10"/>
          <p:cNvSpPr txBox="1"/>
          <p:nvPr/>
        </p:nvSpPr>
        <p:spPr>
          <a:xfrm>
            <a:off x="1447800" y="2509505"/>
            <a:ext cx="15087600" cy="5601533"/>
          </a:xfrm>
          <a:prstGeom prst="rect">
            <a:avLst/>
          </a:prstGeom>
        </p:spPr>
        <p:txBody>
          <a:bodyPr wrap="square" lIns="0" tIns="0" rIns="0" bIns="0" rtlCol="0" anchor="t">
            <a:spAutoFit/>
          </a:bodyPr>
          <a:lstStyle/>
          <a:p>
            <a:endParaRPr lang="tr-TR" sz="2800" dirty="0">
              <a:solidFill>
                <a:schemeClr val="bg1"/>
              </a:solidFill>
            </a:endParaRPr>
          </a:p>
          <a:p>
            <a:r>
              <a:rPr lang="tr-TR" sz="2800" b="1" dirty="0">
                <a:solidFill>
                  <a:schemeClr val="bg1"/>
                </a:solidFill>
              </a:rPr>
              <a:t>Adım 5: Proje İş-Zaman Çizelgesi Hazırlayın</a:t>
            </a:r>
            <a:r>
              <a:rPr lang="tr-TR" sz="2800" b="1" dirty="0" smtClean="0">
                <a:solidFill>
                  <a:schemeClr val="bg1"/>
                </a:solidFill>
              </a:rPr>
              <a:t>.</a:t>
            </a:r>
          </a:p>
          <a:p>
            <a:endParaRPr lang="tr-TR" sz="2800" b="1" dirty="0" smtClean="0">
              <a:solidFill>
                <a:schemeClr val="bg1"/>
              </a:solidFill>
            </a:endParaRPr>
          </a:p>
          <a:p>
            <a:r>
              <a:rPr lang="tr-TR" sz="2800" b="1" dirty="0" smtClean="0">
                <a:solidFill>
                  <a:schemeClr val="bg1"/>
                </a:solidFill>
              </a:rPr>
              <a:t>Adım </a:t>
            </a:r>
            <a:r>
              <a:rPr lang="tr-TR" sz="2800" b="1" dirty="0">
                <a:solidFill>
                  <a:schemeClr val="bg1"/>
                </a:solidFill>
              </a:rPr>
              <a:t>6. </a:t>
            </a:r>
            <a:r>
              <a:rPr lang="tr-TR" sz="2800" b="1" dirty="0" smtClean="0">
                <a:solidFill>
                  <a:schemeClr val="bg1"/>
                </a:solidFill>
              </a:rPr>
              <a:t>Deney </a:t>
            </a:r>
            <a:r>
              <a:rPr lang="tr-TR" sz="2800" b="1" dirty="0">
                <a:solidFill>
                  <a:schemeClr val="bg1"/>
                </a:solidFill>
              </a:rPr>
              <a:t>veya Gözlemlerinizi Yapın ve Verilerinizi Toplayın</a:t>
            </a:r>
          </a:p>
          <a:p>
            <a:r>
              <a:rPr lang="tr-TR" sz="2800" b="1" dirty="0">
                <a:solidFill>
                  <a:schemeClr val="bg1"/>
                </a:solidFill>
              </a:rPr>
              <a:t>(Teknolojik Tasarım Projelerinde Prototip Oluşturun</a:t>
            </a:r>
            <a:r>
              <a:rPr lang="tr-TR" sz="2800" b="1" dirty="0" smtClean="0">
                <a:solidFill>
                  <a:schemeClr val="bg1"/>
                </a:solidFill>
              </a:rPr>
              <a:t>).</a:t>
            </a:r>
          </a:p>
          <a:p>
            <a:r>
              <a:rPr lang="tr-TR" sz="2800" dirty="0">
                <a:solidFill>
                  <a:schemeClr val="bg1"/>
                </a:solidFill>
              </a:rPr>
              <a:t>Proje planınız kesinleştirildikten sonra gerekli ekipman ve malzemeler toplanır ve planın</a:t>
            </a:r>
          </a:p>
          <a:p>
            <a:r>
              <a:rPr lang="tr-TR" sz="2800" dirty="0">
                <a:solidFill>
                  <a:schemeClr val="bg1"/>
                </a:solidFill>
              </a:rPr>
              <a:t>yöntem bölümünde yer alan tüm iş paketleri gerçekleştirilir. Bu adımda yapılan </a:t>
            </a:r>
            <a:r>
              <a:rPr lang="tr-TR" sz="2800" dirty="0" smtClean="0">
                <a:solidFill>
                  <a:schemeClr val="bg1"/>
                </a:solidFill>
              </a:rPr>
              <a:t>her şeyin</a:t>
            </a:r>
            <a:endParaRPr lang="tr-TR" sz="2800" dirty="0">
              <a:solidFill>
                <a:schemeClr val="bg1"/>
              </a:solidFill>
            </a:endParaRPr>
          </a:p>
          <a:p>
            <a:r>
              <a:rPr lang="tr-TR" sz="2800" dirty="0">
                <a:solidFill>
                  <a:schemeClr val="bg1"/>
                </a:solidFill>
              </a:rPr>
              <a:t>kaydının çok iyi tutulması </a:t>
            </a:r>
            <a:r>
              <a:rPr lang="tr-TR" sz="2800" dirty="0" smtClean="0">
                <a:solidFill>
                  <a:schemeClr val="bg1"/>
                </a:solidFill>
              </a:rPr>
              <a:t>önemlidir.</a:t>
            </a:r>
            <a:endParaRPr lang="tr-TR" sz="2800" dirty="0">
              <a:solidFill>
                <a:schemeClr val="bg1"/>
              </a:solidFill>
            </a:endParaRPr>
          </a:p>
          <a:p>
            <a:endParaRPr lang="tr-TR" sz="2800" b="1" dirty="0">
              <a:solidFill>
                <a:schemeClr val="bg1"/>
              </a:solidFill>
            </a:endParaRPr>
          </a:p>
          <a:p>
            <a:r>
              <a:rPr lang="tr-TR" sz="2800" b="1" dirty="0">
                <a:solidFill>
                  <a:schemeClr val="bg1"/>
                </a:solidFill>
              </a:rPr>
              <a:t>Adım 7: Bulgularınızı Sunun</a:t>
            </a:r>
            <a:r>
              <a:rPr lang="tr-TR" sz="2800" b="1" dirty="0" smtClean="0">
                <a:solidFill>
                  <a:schemeClr val="bg1"/>
                </a:solidFill>
              </a:rPr>
              <a:t>.</a:t>
            </a:r>
          </a:p>
          <a:p>
            <a:r>
              <a:rPr lang="tr-TR" sz="2800" dirty="0">
                <a:solidFill>
                  <a:schemeClr val="bg1"/>
                </a:solidFill>
              </a:rPr>
              <a:t/>
            </a:r>
            <a:br>
              <a:rPr lang="tr-TR" sz="2800" dirty="0">
                <a:solidFill>
                  <a:schemeClr val="bg1"/>
                </a:solidFill>
              </a:rPr>
            </a:br>
            <a:r>
              <a:rPr lang="tr-TR" sz="2800" b="1" dirty="0">
                <a:solidFill>
                  <a:schemeClr val="bg1"/>
                </a:solidFill>
              </a:rPr>
              <a:t>Adım 8: Yarışmaya Gidin ve Keyfini </a:t>
            </a:r>
            <a:r>
              <a:rPr lang="tr-TR" sz="2800" b="1" dirty="0" smtClean="0">
                <a:solidFill>
                  <a:schemeClr val="bg1"/>
                </a:solidFill>
              </a:rPr>
              <a:t>Çıkarın!</a:t>
            </a:r>
            <a:endParaRPr lang="tr-TR" sz="2800" b="1" dirty="0">
              <a:solidFill>
                <a:schemeClr val="bg1"/>
              </a:solidFill>
            </a:endParaRPr>
          </a:p>
          <a:p>
            <a:endParaRPr lang="tr-TR" sz="2800" dirty="0">
              <a:solidFill>
                <a:schemeClr val="bg1"/>
              </a:solidFill>
            </a:endParaRPr>
          </a:p>
        </p:txBody>
      </p:sp>
      <p:sp>
        <p:nvSpPr>
          <p:cNvPr id="2" name="Dikdörtgen 1"/>
          <p:cNvSpPr/>
          <p:nvPr/>
        </p:nvSpPr>
        <p:spPr>
          <a:xfrm>
            <a:off x="366630" y="1529998"/>
            <a:ext cx="8313110" cy="954107"/>
          </a:xfrm>
          <a:prstGeom prst="rect">
            <a:avLst/>
          </a:prstGeom>
        </p:spPr>
        <p:txBody>
          <a:bodyPr wrap="none">
            <a:spAutoFit/>
          </a:bodyPr>
          <a:lstStyle/>
          <a:p>
            <a:r>
              <a:rPr lang="tr-TR" sz="2800" b="1" dirty="0"/>
              <a:t>Yol Haritası: </a:t>
            </a:r>
          </a:p>
          <a:p>
            <a:r>
              <a:rPr lang="tr-TR" sz="2800" b="1" dirty="0"/>
              <a:t>Bilimsel </a:t>
            </a:r>
            <a:r>
              <a:rPr lang="tr-TR" sz="2800" b="1" dirty="0" smtClean="0"/>
              <a:t>Araştırma </a:t>
            </a:r>
            <a:r>
              <a:rPr lang="tr-TR" sz="2800" b="1" dirty="0"/>
              <a:t>Projesine Nasıl Başlanır ve İlerlenir</a:t>
            </a:r>
            <a:r>
              <a:rPr lang="tr-TR" sz="2800" dirty="0"/>
              <a:t>?</a:t>
            </a:r>
          </a:p>
        </p:txBody>
      </p:sp>
    </p:spTree>
    <p:extLst>
      <p:ext uri="{BB962C8B-B14F-4D97-AF65-F5344CB8AC3E}">
        <p14:creationId xmlns:p14="http://schemas.microsoft.com/office/powerpoint/2010/main" xmlns="" val="348214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049286"/>
          </a:xfrm>
          <a:prstGeom prst="rect">
            <a:avLst/>
          </a:prstGeom>
          <a:solidFill>
            <a:srgbClr val="CCED00"/>
          </a:solidFill>
        </p:spPr>
      </p:sp>
      <p:sp>
        <p:nvSpPr>
          <p:cNvPr id="18" name="TextBox 18"/>
          <p:cNvSpPr txBox="1"/>
          <p:nvPr/>
        </p:nvSpPr>
        <p:spPr>
          <a:xfrm>
            <a:off x="1312873" y="1076325"/>
            <a:ext cx="10351700" cy="705321"/>
          </a:xfrm>
          <a:prstGeom prst="rect">
            <a:avLst/>
          </a:prstGeom>
        </p:spPr>
        <p:txBody>
          <a:bodyPr lIns="0" tIns="0" rIns="0" bIns="0" rtlCol="0" anchor="t">
            <a:spAutoFit/>
          </a:bodyPr>
          <a:lstStyle/>
          <a:p>
            <a:pPr>
              <a:lnSpc>
                <a:spcPts val="5500"/>
              </a:lnSpc>
            </a:pPr>
            <a:r>
              <a:rPr lang="tr-TR" sz="5000" b="1" dirty="0">
                <a:solidFill>
                  <a:srgbClr val="1B1A1A"/>
                </a:solidFill>
                <a:latin typeface="+mj-lt"/>
              </a:rPr>
              <a:t>Değerlendirme</a:t>
            </a:r>
            <a:endParaRPr lang="en-US" sz="5000" b="1" dirty="0">
              <a:solidFill>
                <a:srgbClr val="1B1A1A"/>
              </a:solidFill>
              <a:latin typeface="+mj-lt"/>
            </a:endParaRPr>
          </a:p>
        </p:txBody>
      </p:sp>
      <p:pic>
        <p:nvPicPr>
          <p:cNvPr id="19" name="Picture 2" descr="C:\Users\Ilkay SENTURK\Downloads\Başlıksız-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78331" y="3848100"/>
            <a:ext cx="9332867" cy="5867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6" name="Group 6"/>
          <p:cNvGrpSpPr/>
          <p:nvPr/>
        </p:nvGrpSpPr>
        <p:grpSpPr>
          <a:xfrm>
            <a:off x="1067559" y="2539913"/>
            <a:ext cx="151558" cy="15155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2" name="Group 12"/>
          <p:cNvGrpSpPr/>
          <p:nvPr/>
        </p:nvGrpSpPr>
        <p:grpSpPr>
          <a:xfrm>
            <a:off x="6096000" y="2539913"/>
            <a:ext cx="151558" cy="151558"/>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8" name="Group 18"/>
          <p:cNvGrpSpPr/>
          <p:nvPr/>
        </p:nvGrpSpPr>
        <p:grpSpPr>
          <a:xfrm>
            <a:off x="11734800" y="2607394"/>
            <a:ext cx="151558" cy="15155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sp>
        <p:nvSpPr>
          <p:cNvPr id="21" name="AutoShape 21"/>
          <p:cNvSpPr/>
          <p:nvPr/>
        </p:nvSpPr>
        <p:spPr>
          <a:xfrm>
            <a:off x="6725552" y="8262344"/>
            <a:ext cx="3618508" cy="9626"/>
          </a:xfrm>
          <a:prstGeom prst="rect">
            <a:avLst/>
          </a:prstGeom>
          <a:solidFill>
            <a:srgbClr val="CCED00"/>
          </a:solidFill>
        </p:spPr>
      </p:sp>
      <p:sp>
        <p:nvSpPr>
          <p:cNvPr id="40" name="Dikdörtgen 39"/>
          <p:cNvSpPr/>
          <p:nvPr/>
        </p:nvSpPr>
        <p:spPr>
          <a:xfrm>
            <a:off x="1574800" y="2352078"/>
            <a:ext cx="4291758" cy="5632311"/>
          </a:xfrm>
          <a:prstGeom prst="rect">
            <a:avLst/>
          </a:prstGeom>
        </p:spPr>
        <p:txBody>
          <a:bodyPr wrap="square">
            <a:spAutoFit/>
          </a:bodyPr>
          <a:lstStyle/>
          <a:p>
            <a:r>
              <a:rPr lang="tr-TR" sz="3600" b="1" dirty="0" smtClean="0">
                <a:solidFill>
                  <a:schemeClr val="bg1"/>
                </a:solidFill>
              </a:rPr>
              <a:t>Ön değerlendirme: </a:t>
            </a:r>
          </a:p>
          <a:p>
            <a:r>
              <a:rPr lang="tr-TR" sz="3600" dirty="0" smtClean="0">
                <a:solidFill>
                  <a:schemeClr val="bg1"/>
                </a:solidFill>
              </a:rPr>
              <a:t>Sisteme </a:t>
            </a:r>
            <a:r>
              <a:rPr lang="tr-TR" sz="3600" dirty="0">
                <a:solidFill>
                  <a:schemeClr val="bg1"/>
                </a:solidFill>
              </a:rPr>
              <a:t>yüklenen </a:t>
            </a:r>
            <a:r>
              <a:rPr lang="tr-TR" sz="3600" dirty="0" smtClean="0">
                <a:solidFill>
                  <a:schemeClr val="bg1"/>
                </a:solidFill>
              </a:rPr>
              <a:t>projeler jüri </a:t>
            </a:r>
            <a:r>
              <a:rPr lang="tr-TR" sz="3600" dirty="0">
                <a:solidFill>
                  <a:schemeClr val="bg1"/>
                </a:solidFill>
              </a:rPr>
              <a:t>üyeleri </a:t>
            </a:r>
            <a:r>
              <a:rPr lang="tr-TR" sz="3600" dirty="0" smtClean="0">
                <a:solidFill>
                  <a:schemeClr val="bg1"/>
                </a:solidFill>
              </a:rPr>
              <a:t>tarafından değerlendirilir</a:t>
            </a:r>
            <a:r>
              <a:rPr lang="tr-TR" sz="3600" dirty="0">
                <a:solidFill>
                  <a:schemeClr val="bg1"/>
                </a:solidFill>
              </a:rPr>
              <a:t>. </a:t>
            </a:r>
            <a:r>
              <a:rPr lang="tr-TR" sz="3600" dirty="0" smtClean="0">
                <a:solidFill>
                  <a:schemeClr val="bg1"/>
                </a:solidFill>
              </a:rPr>
              <a:t>Jüri üyelerinin verdiği puanların </a:t>
            </a:r>
            <a:r>
              <a:rPr lang="tr-TR" sz="3600" dirty="0">
                <a:solidFill>
                  <a:schemeClr val="bg1"/>
                </a:solidFill>
              </a:rPr>
              <a:t>ortalaması alınarak bölge sergisine katılacak projeler belirlenir.</a:t>
            </a:r>
          </a:p>
        </p:txBody>
      </p:sp>
      <p:sp>
        <p:nvSpPr>
          <p:cNvPr id="41" name="Dikdörtgen 40"/>
          <p:cNvSpPr/>
          <p:nvPr/>
        </p:nvSpPr>
        <p:spPr>
          <a:xfrm>
            <a:off x="6553200" y="2323171"/>
            <a:ext cx="4952158" cy="4524315"/>
          </a:xfrm>
          <a:prstGeom prst="rect">
            <a:avLst/>
          </a:prstGeom>
        </p:spPr>
        <p:txBody>
          <a:bodyPr wrap="square">
            <a:spAutoFit/>
          </a:bodyPr>
          <a:lstStyle/>
          <a:p>
            <a:r>
              <a:rPr lang="tr-TR" sz="3600" b="1" dirty="0">
                <a:solidFill>
                  <a:schemeClr val="bg1"/>
                </a:solidFill>
              </a:rPr>
              <a:t>Bölge </a:t>
            </a:r>
            <a:r>
              <a:rPr lang="tr-TR" sz="3600" b="1" dirty="0" smtClean="0">
                <a:solidFill>
                  <a:schemeClr val="bg1"/>
                </a:solidFill>
              </a:rPr>
              <a:t>Sergisi:</a:t>
            </a:r>
          </a:p>
          <a:p>
            <a:r>
              <a:rPr lang="tr-TR" sz="3600" dirty="0" smtClean="0">
                <a:solidFill>
                  <a:schemeClr val="bg1"/>
                </a:solidFill>
              </a:rPr>
              <a:t>Ön </a:t>
            </a:r>
            <a:r>
              <a:rPr lang="tr-TR" sz="3600" dirty="0">
                <a:solidFill>
                  <a:schemeClr val="bg1"/>
                </a:solidFill>
              </a:rPr>
              <a:t>değerlendirmede başarılı olan projeler bölge sergisine davet</a:t>
            </a:r>
          </a:p>
          <a:p>
            <a:r>
              <a:rPr lang="tr-TR" sz="3600" dirty="0">
                <a:solidFill>
                  <a:schemeClr val="bg1"/>
                </a:solidFill>
              </a:rPr>
              <a:t>edilir. Bu aşamada projeler poster ve sözlü sunumlar ile değerlendirilir.</a:t>
            </a:r>
          </a:p>
        </p:txBody>
      </p:sp>
      <p:sp>
        <p:nvSpPr>
          <p:cNvPr id="42" name="Dikdörtgen 41"/>
          <p:cNvSpPr/>
          <p:nvPr/>
        </p:nvSpPr>
        <p:spPr>
          <a:xfrm>
            <a:off x="12115800" y="2285476"/>
            <a:ext cx="5257800" cy="3970318"/>
          </a:xfrm>
          <a:prstGeom prst="rect">
            <a:avLst/>
          </a:prstGeom>
        </p:spPr>
        <p:txBody>
          <a:bodyPr wrap="square">
            <a:spAutoFit/>
          </a:bodyPr>
          <a:lstStyle/>
          <a:p>
            <a:r>
              <a:rPr lang="tr-TR" sz="3600" b="1" dirty="0">
                <a:solidFill>
                  <a:schemeClr val="bg1"/>
                </a:solidFill>
              </a:rPr>
              <a:t>Türkiye Final Sergisi</a:t>
            </a:r>
            <a:r>
              <a:rPr lang="tr-TR" sz="3600" b="1" dirty="0" smtClean="0">
                <a:solidFill>
                  <a:schemeClr val="bg1"/>
                </a:solidFill>
              </a:rPr>
              <a:t>:</a:t>
            </a:r>
          </a:p>
          <a:p>
            <a:r>
              <a:rPr lang="tr-TR" sz="3600" dirty="0" smtClean="0">
                <a:solidFill>
                  <a:schemeClr val="bg1"/>
                </a:solidFill>
              </a:rPr>
              <a:t>Bölge </a:t>
            </a:r>
            <a:r>
              <a:rPr lang="tr-TR" sz="3600" dirty="0">
                <a:solidFill>
                  <a:schemeClr val="bg1"/>
                </a:solidFill>
              </a:rPr>
              <a:t>sergilerinde </a:t>
            </a:r>
            <a:r>
              <a:rPr lang="tr-TR" sz="3600" dirty="0" smtClean="0">
                <a:solidFill>
                  <a:schemeClr val="bg1"/>
                </a:solidFill>
              </a:rPr>
              <a:t>birincilik </a:t>
            </a:r>
            <a:r>
              <a:rPr lang="tr-TR" sz="3600" dirty="0">
                <a:solidFill>
                  <a:schemeClr val="bg1"/>
                </a:solidFill>
              </a:rPr>
              <a:t>ödülü alan projeler final</a:t>
            </a:r>
          </a:p>
          <a:p>
            <a:r>
              <a:rPr lang="tr-TR" sz="3600" dirty="0">
                <a:solidFill>
                  <a:schemeClr val="bg1"/>
                </a:solidFill>
              </a:rPr>
              <a:t>sergisine davet edilir. Bu aşamada projeler poster ve sözlü sunumlar ile</a:t>
            </a:r>
          </a:p>
          <a:p>
            <a:r>
              <a:rPr lang="tr-TR" sz="3600" dirty="0">
                <a:solidFill>
                  <a:schemeClr val="bg1"/>
                </a:solidFill>
              </a:rPr>
              <a:t>değerlendirilir.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6" name="Group 6"/>
          <p:cNvGrpSpPr/>
          <p:nvPr/>
        </p:nvGrpSpPr>
        <p:grpSpPr>
          <a:xfrm>
            <a:off x="2987556" y="1891284"/>
            <a:ext cx="440666" cy="43281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sp>
        <p:nvSpPr>
          <p:cNvPr id="2" name="Dikdörtgen 1"/>
          <p:cNvSpPr/>
          <p:nvPr/>
        </p:nvSpPr>
        <p:spPr>
          <a:xfrm>
            <a:off x="3620744" y="1789488"/>
            <a:ext cx="11142510" cy="6186309"/>
          </a:xfrm>
          <a:prstGeom prst="rect">
            <a:avLst/>
          </a:prstGeom>
        </p:spPr>
        <p:txBody>
          <a:bodyPr wrap="square">
            <a:spAutoFit/>
          </a:bodyPr>
          <a:lstStyle/>
          <a:p>
            <a:r>
              <a:rPr lang="tr-TR" sz="4400" b="1" dirty="0" smtClean="0">
                <a:solidFill>
                  <a:schemeClr val="bg1"/>
                </a:solidFill>
              </a:rPr>
              <a:t>Final </a:t>
            </a:r>
            <a:r>
              <a:rPr lang="tr-TR" sz="4400" b="1" dirty="0">
                <a:solidFill>
                  <a:schemeClr val="bg1"/>
                </a:solidFill>
              </a:rPr>
              <a:t>Yarışmasında başarılı bulunan projelere Birincilik, İkincilik</a:t>
            </a:r>
            <a:r>
              <a:rPr lang="tr-TR" sz="4400" b="1" dirty="0" smtClean="0">
                <a:solidFill>
                  <a:schemeClr val="bg1"/>
                </a:solidFill>
              </a:rPr>
              <a:t>, Üçüncülük </a:t>
            </a:r>
            <a:r>
              <a:rPr lang="tr-TR" sz="4400" b="1" dirty="0">
                <a:solidFill>
                  <a:schemeClr val="bg1"/>
                </a:solidFill>
              </a:rPr>
              <a:t>ve Teşvik ödülü verilebilir. Bölge ve final yarışmalarında ödül </a:t>
            </a:r>
            <a:r>
              <a:rPr lang="tr-TR" sz="4400" b="1" dirty="0" smtClean="0">
                <a:solidFill>
                  <a:schemeClr val="bg1"/>
                </a:solidFill>
              </a:rPr>
              <a:t>alan öğrencilere </a:t>
            </a:r>
            <a:r>
              <a:rPr lang="tr-TR" sz="4400" b="1" dirty="0">
                <a:solidFill>
                  <a:schemeClr val="bg1"/>
                </a:solidFill>
              </a:rPr>
              <a:t>para ödülü ve başarı belgesi, danışman öğretmenine para ödülü verilir.</a:t>
            </a:r>
          </a:p>
          <a:p>
            <a:r>
              <a:rPr lang="tr-TR" sz="4400" b="1" dirty="0">
                <a:solidFill>
                  <a:schemeClr val="bg1"/>
                </a:solidFill>
              </a:rPr>
              <a:t>Bölge ve Final Yarışmalarında verilecek </a:t>
            </a:r>
            <a:r>
              <a:rPr lang="tr-TR" sz="4400" b="1" dirty="0" smtClean="0">
                <a:solidFill>
                  <a:schemeClr val="bg1"/>
                </a:solidFill>
              </a:rPr>
              <a:t>ödüller</a:t>
            </a:r>
            <a:endParaRPr lang="tr-TR" sz="4400" b="1" dirty="0">
              <a:solidFill>
                <a:schemeClr val="bg1"/>
              </a:solidFill>
            </a:endParaRPr>
          </a:p>
          <a:p>
            <a:r>
              <a:rPr lang="tr-TR" sz="4400" b="1" dirty="0">
                <a:solidFill>
                  <a:schemeClr val="bg1"/>
                </a:solidFill>
                <a:hlinkClick r:id="rId2"/>
              </a:rPr>
              <a:t>http://</a:t>
            </a:r>
            <a:r>
              <a:rPr lang="tr-TR" sz="4400" b="1" dirty="0" smtClean="0">
                <a:solidFill>
                  <a:schemeClr val="bg1"/>
                </a:solidFill>
                <a:hlinkClick r:id="rId2"/>
              </a:rPr>
              <a:t>tubitak.gov.tr/tr/yarismalar/icerik-ortaokul-ogrencileri-arastirma-projeleriyarismasi</a:t>
            </a:r>
            <a:r>
              <a:rPr lang="tr-TR" sz="4400" b="1" dirty="0" smtClean="0">
                <a:solidFill>
                  <a:schemeClr val="bg1"/>
                </a:solidFill>
              </a:rPr>
              <a:t> adresinde </a:t>
            </a:r>
            <a:r>
              <a:rPr lang="tr-TR" sz="4400" b="1" dirty="0">
                <a:solidFill>
                  <a:schemeClr val="bg1"/>
                </a:solidFill>
              </a:rPr>
              <a:t>yayınlanır.</a:t>
            </a:r>
          </a:p>
        </p:txBody>
      </p:sp>
    </p:spTree>
    <p:extLst>
      <p:ext uri="{BB962C8B-B14F-4D97-AF65-F5344CB8AC3E}">
        <p14:creationId xmlns:p14="http://schemas.microsoft.com/office/powerpoint/2010/main" xmlns="" val="349445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grpSp>
        <p:nvGrpSpPr>
          <p:cNvPr id="15" name="Group 7"/>
          <p:cNvGrpSpPr/>
          <p:nvPr/>
        </p:nvGrpSpPr>
        <p:grpSpPr>
          <a:xfrm>
            <a:off x="8586" y="7991825"/>
            <a:ext cx="6679758" cy="127554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294734"/>
              <a:ext cx="6400799" cy="1128514"/>
            </a:xfrm>
            <a:prstGeom prst="rect">
              <a:avLst/>
            </a:prstGeom>
          </p:spPr>
          <p:txBody>
            <a:bodyPr wrap="square" lIns="0" tIns="0" rIns="0" bIns="0" rtlCol="0" anchor="t">
              <a:spAutoFit/>
            </a:bodyPr>
            <a:lstStyle/>
            <a:p>
              <a:pPr>
                <a:lnSpc>
                  <a:spcPts val="3300"/>
                </a:lnSpc>
              </a:pPr>
              <a:r>
                <a:rPr lang="tr-TR" sz="3200" b="1" dirty="0">
                  <a:solidFill>
                    <a:srgbClr val="1B1A1A"/>
                  </a:solidFill>
                  <a:latin typeface="+mj-lt"/>
                </a:rPr>
                <a:t>TEŞEKKÜRLER.</a:t>
              </a:r>
            </a:p>
            <a:p>
              <a:pPr>
                <a:lnSpc>
                  <a:spcPts val="3300"/>
                </a:lnSpc>
              </a:pPr>
              <a:r>
                <a:rPr lang="tr-TR" sz="1600" b="1" dirty="0">
                  <a:solidFill>
                    <a:srgbClr val="1B1A1A"/>
                  </a:solidFill>
                  <a:latin typeface="+mj-lt"/>
                </a:rPr>
                <a:t>ANKARA MEM ARGE- ULUSAL PROJELER BİRİMİ ÇALIŞMASIDIR.</a:t>
              </a:r>
              <a:endParaRPr lang="en-US" sz="1600" b="1" dirty="0">
                <a:solidFill>
                  <a:srgbClr val="1B1A1A"/>
                </a:solidFill>
                <a:latin typeface="+mj-lt"/>
              </a:endParaRPr>
            </a:p>
          </p:txBody>
        </p:sp>
      </p:grpSp>
      <p:sp>
        <p:nvSpPr>
          <p:cNvPr id="2" name="Dikdörtgen 1"/>
          <p:cNvSpPr/>
          <p:nvPr/>
        </p:nvSpPr>
        <p:spPr>
          <a:xfrm>
            <a:off x="2895600" y="5399315"/>
            <a:ext cx="12496800" cy="461665"/>
          </a:xfrm>
          <a:prstGeom prst="rect">
            <a:avLst/>
          </a:prstGeom>
        </p:spPr>
        <p:txBody>
          <a:bodyPr wrap="square">
            <a:spAutoFit/>
          </a:bodyPr>
          <a:lstStyle/>
          <a:p>
            <a:r>
              <a:rPr lang="tr-TR" sz="2400" dirty="0" smtClean="0">
                <a:solidFill>
                  <a:srgbClr val="FFFF00"/>
                </a:solidFill>
              </a:rPr>
              <a:t>https</a:t>
            </a:r>
            <a:r>
              <a:rPr lang="tr-TR" sz="2400" dirty="0">
                <a:solidFill>
                  <a:srgbClr val="FFFF00"/>
                </a:solidFill>
              </a:rPr>
              <a:t>://www.tubitak.gov.tr/tr/yarismalar/icerik-ortaokul-ogrencileri-arastirma-projeleri-yarismasi</a:t>
            </a:r>
          </a:p>
        </p:txBody>
      </p:sp>
      <p:sp>
        <p:nvSpPr>
          <p:cNvPr id="3" name="Dikdörtgen 2"/>
          <p:cNvSpPr/>
          <p:nvPr/>
        </p:nvSpPr>
        <p:spPr>
          <a:xfrm>
            <a:off x="3748472" y="3322869"/>
            <a:ext cx="10653327" cy="1569660"/>
          </a:xfrm>
          <a:prstGeom prst="rect">
            <a:avLst/>
          </a:prstGeom>
        </p:spPr>
        <p:txBody>
          <a:bodyPr wrap="square">
            <a:spAutoFit/>
          </a:bodyPr>
          <a:lstStyle/>
          <a:p>
            <a:r>
              <a:rPr lang="tr-TR" sz="3200" b="1" dirty="0">
                <a:solidFill>
                  <a:schemeClr val="bg1"/>
                </a:solidFill>
              </a:rPr>
              <a:t>DAHA AYRINTILI BİLGİ İÇİN TÜBİTAK </a:t>
            </a:r>
            <a:r>
              <a:rPr lang="tr-TR" sz="3200" b="1" dirty="0" smtClean="0">
                <a:solidFill>
                  <a:schemeClr val="bg1"/>
                </a:solidFill>
              </a:rPr>
              <a:t>ORTAOKUL ÖĞRENCİLERİ </a:t>
            </a:r>
            <a:r>
              <a:rPr lang="tr-TR" sz="3200" b="1" dirty="0">
                <a:solidFill>
                  <a:schemeClr val="bg1"/>
                </a:solidFill>
              </a:rPr>
              <a:t>ARAŞTIRMA  PROJELERİ YARIŞMASI </a:t>
            </a:r>
            <a:r>
              <a:rPr lang="tr-TR" sz="3200" b="1" dirty="0" smtClean="0">
                <a:solidFill>
                  <a:schemeClr val="bg1"/>
                </a:solidFill>
              </a:rPr>
              <a:t>ÇAĞRI DUYURUSU VE PROJE </a:t>
            </a:r>
            <a:r>
              <a:rPr lang="tr-TR" sz="3200" b="1" dirty="0">
                <a:solidFill>
                  <a:schemeClr val="bg1"/>
                </a:solidFill>
              </a:rPr>
              <a:t>REHBERİ </a:t>
            </a:r>
            <a:r>
              <a:rPr lang="tr-TR" sz="3200" b="1" dirty="0" smtClean="0">
                <a:solidFill>
                  <a:schemeClr val="bg1"/>
                </a:solidFill>
              </a:rPr>
              <a:t>2204-B </a:t>
            </a:r>
            <a:r>
              <a:rPr lang="tr-TR" sz="3200" b="1" dirty="0">
                <a:solidFill>
                  <a:schemeClr val="bg1"/>
                </a:solidFill>
              </a:rPr>
              <a:t>OKUNMALIDIR.</a:t>
            </a:r>
          </a:p>
        </p:txBody>
      </p:sp>
    </p:spTree>
    <p:extLst>
      <p:ext uri="{BB962C8B-B14F-4D97-AF65-F5344CB8AC3E}">
        <p14:creationId xmlns:p14="http://schemas.microsoft.com/office/powerpoint/2010/main" xmlns="" val="4193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b="5526"/>
          <a:stretch>
            <a:fillRect/>
          </a:stretch>
        </p:blipFill>
        <p:spPr>
          <a:xfrm>
            <a:off x="1" y="419100"/>
            <a:ext cx="5638800" cy="8991600"/>
          </a:xfrm>
          <a:prstGeom prst="rect">
            <a:avLst/>
          </a:prstGeom>
        </p:spPr>
      </p:pic>
      <p:grpSp>
        <p:nvGrpSpPr>
          <p:cNvPr id="3" name="Group 3"/>
          <p:cNvGrpSpPr/>
          <p:nvPr/>
        </p:nvGrpSpPr>
        <p:grpSpPr>
          <a:xfrm>
            <a:off x="0" y="1046936"/>
            <a:ext cx="4247284" cy="780660"/>
            <a:chOff x="0" y="0"/>
            <a:chExt cx="5663046" cy="1040880"/>
          </a:xfrm>
        </p:grpSpPr>
        <p:sp>
          <p:nvSpPr>
            <p:cNvPr id="4" name="AutoShape 4"/>
            <p:cNvSpPr/>
            <p:nvPr/>
          </p:nvSpPr>
          <p:spPr>
            <a:xfrm>
              <a:off x="0" y="0"/>
              <a:ext cx="5663046" cy="1040880"/>
            </a:xfrm>
            <a:prstGeom prst="rect">
              <a:avLst/>
            </a:prstGeom>
            <a:solidFill>
              <a:srgbClr val="CCED00"/>
            </a:solidFill>
          </p:spPr>
        </p:sp>
        <p:sp>
          <p:nvSpPr>
            <p:cNvPr id="5"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3000" dirty="0">
                  <a:solidFill>
                    <a:srgbClr val="1B1A1A"/>
                  </a:solidFill>
                  <a:latin typeface="Muli Bold"/>
                </a:rPr>
                <a:t>Kimler Katılabilir?</a:t>
              </a:r>
              <a:endParaRPr lang="en-US" sz="3000" dirty="0">
                <a:solidFill>
                  <a:srgbClr val="1B1A1A"/>
                </a:solidFill>
                <a:latin typeface="Muli Bold"/>
              </a:endParaRPr>
            </a:p>
          </p:txBody>
        </p:sp>
      </p:grpSp>
      <p:grpSp>
        <p:nvGrpSpPr>
          <p:cNvPr id="6" name="Group 6"/>
          <p:cNvGrpSpPr/>
          <p:nvPr/>
        </p:nvGrpSpPr>
        <p:grpSpPr>
          <a:xfrm>
            <a:off x="6858000" y="1950594"/>
            <a:ext cx="7831127" cy="2228798"/>
            <a:chOff x="0" y="66675"/>
            <a:chExt cx="10441503" cy="2971731"/>
          </a:xfrm>
        </p:grpSpPr>
        <p:sp>
          <p:nvSpPr>
            <p:cNvPr id="7" name="AutoShape 7"/>
            <p:cNvSpPr/>
            <p:nvPr/>
          </p:nvSpPr>
          <p:spPr>
            <a:xfrm>
              <a:off x="0" y="2019931"/>
              <a:ext cx="10441503" cy="12700"/>
            </a:xfrm>
            <a:prstGeom prst="rect">
              <a:avLst/>
            </a:prstGeom>
            <a:solidFill>
              <a:srgbClr val="CCED00"/>
            </a:solidFill>
          </p:spPr>
        </p:sp>
        <p:sp>
          <p:nvSpPr>
            <p:cNvPr id="8" name="TextBox 8"/>
            <p:cNvSpPr txBox="1"/>
            <p:nvPr/>
          </p:nvSpPr>
          <p:spPr>
            <a:xfrm>
              <a:off x="0" y="66675"/>
              <a:ext cx="10441503" cy="1347258"/>
            </a:xfrm>
            <a:prstGeom prst="rect">
              <a:avLst/>
            </a:prstGeom>
          </p:spPr>
          <p:txBody>
            <a:bodyPr lIns="0" tIns="0" rIns="0" bIns="0" rtlCol="0" anchor="t">
              <a:spAutoFit/>
            </a:bodyPr>
            <a:lstStyle/>
            <a:p>
              <a:pPr>
                <a:lnSpc>
                  <a:spcPts val="7700"/>
                </a:lnSpc>
              </a:pPr>
              <a:endParaRPr lang="en-US" sz="7000" dirty="0">
                <a:solidFill>
                  <a:srgbClr val="FFFFFF"/>
                </a:solidFill>
                <a:latin typeface="Muli Black Bold"/>
              </a:endParaRPr>
            </a:p>
          </p:txBody>
        </p:sp>
        <p:sp>
          <p:nvSpPr>
            <p:cNvPr id="9" name="TextBox 9"/>
            <p:cNvSpPr txBox="1"/>
            <p:nvPr/>
          </p:nvSpPr>
          <p:spPr>
            <a:xfrm>
              <a:off x="0" y="2571954"/>
              <a:ext cx="10441503" cy="466452"/>
            </a:xfrm>
            <a:prstGeom prst="rect">
              <a:avLst/>
            </a:prstGeom>
          </p:spPr>
          <p:txBody>
            <a:bodyPr lIns="0" tIns="0" rIns="0" bIns="0" rtlCol="0" anchor="t">
              <a:spAutoFit/>
            </a:bodyPr>
            <a:lstStyle/>
            <a:p>
              <a:pPr>
                <a:lnSpc>
                  <a:spcPts val="3000"/>
                </a:lnSpc>
              </a:pPr>
              <a:endParaRPr lang="en-US" sz="2000" dirty="0">
                <a:solidFill>
                  <a:srgbClr val="FFFFFF"/>
                </a:solidFill>
                <a:latin typeface="Muli Regular"/>
              </a:endParaRPr>
            </a:p>
          </p:txBody>
        </p:sp>
      </p:grpSp>
      <p:sp>
        <p:nvSpPr>
          <p:cNvPr id="10" name="Dikdörtgen 9"/>
          <p:cNvSpPr/>
          <p:nvPr/>
        </p:nvSpPr>
        <p:spPr>
          <a:xfrm>
            <a:off x="6705600" y="2400300"/>
            <a:ext cx="6191693" cy="646331"/>
          </a:xfrm>
          <a:prstGeom prst="rect">
            <a:avLst/>
          </a:prstGeom>
        </p:spPr>
        <p:txBody>
          <a:bodyPr wrap="square">
            <a:spAutoFit/>
          </a:bodyPr>
          <a:lstStyle/>
          <a:p>
            <a:r>
              <a:rPr lang="tr-TR" sz="3600" b="1" dirty="0">
                <a:solidFill>
                  <a:schemeClr val="bg1"/>
                </a:solidFill>
              </a:rPr>
              <a:t>Başvuru Koşulları ve Belgeler </a:t>
            </a:r>
            <a:endParaRPr lang="tr-TR" sz="3600" dirty="0">
              <a:solidFill>
                <a:schemeClr val="bg1"/>
              </a:solidFill>
            </a:endParaRPr>
          </a:p>
        </p:txBody>
      </p:sp>
      <p:sp>
        <p:nvSpPr>
          <p:cNvPr id="11" name="Dikdörtgen 10"/>
          <p:cNvSpPr/>
          <p:nvPr/>
        </p:nvSpPr>
        <p:spPr>
          <a:xfrm>
            <a:off x="6676623" y="3619500"/>
            <a:ext cx="9144000" cy="5693866"/>
          </a:xfrm>
          <a:prstGeom prst="rect">
            <a:avLst/>
          </a:prstGeom>
        </p:spPr>
        <p:txBody>
          <a:bodyPr>
            <a:spAutoFit/>
          </a:bodyPr>
          <a:lstStyle/>
          <a:p>
            <a:r>
              <a:rPr lang="tr-TR" sz="2800" dirty="0">
                <a:solidFill>
                  <a:schemeClr val="bg1"/>
                </a:solidFill>
              </a:rPr>
              <a:t>*Yarışmaya Türkiye ve KKTC’de öğrenim gören tüm </a:t>
            </a:r>
            <a:r>
              <a:rPr lang="tr-TR" sz="2800" dirty="0" smtClean="0">
                <a:solidFill>
                  <a:schemeClr val="bg1"/>
                </a:solidFill>
              </a:rPr>
              <a:t>ortaokul </a:t>
            </a:r>
            <a:r>
              <a:rPr lang="tr-TR" sz="2800" dirty="0">
                <a:solidFill>
                  <a:schemeClr val="bg1"/>
                </a:solidFill>
              </a:rPr>
              <a:t>öğrencileri katılabilir</a:t>
            </a:r>
            <a:r>
              <a:rPr lang="tr-TR" sz="2800" dirty="0" smtClean="0">
                <a:solidFill>
                  <a:schemeClr val="bg1"/>
                </a:solidFill>
              </a:rPr>
              <a:t>.</a:t>
            </a:r>
          </a:p>
          <a:p>
            <a:endParaRPr lang="tr-TR" sz="2800" dirty="0">
              <a:solidFill>
                <a:schemeClr val="bg1"/>
              </a:solidFill>
            </a:endParaRPr>
          </a:p>
          <a:p>
            <a:r>
              <a:rPr lang="tr-TR" sz="2800" dirty="0">
                <a:solidFill>
                  <a:schemeClr val="bg1"/>
                </a:solidFill>
              </a:rPr>
              <a:t>*Yarışmaya her öğrenci yalnızca bir proje ile katılabilir ve her proje en çok üç </a:t>
            </a:r>
            <a:r>
              <a:rPr lang="tr-TR" sz="2800" dirty="0" smtClean="0">
                <a:solidFill>
                  <a:schemeClr val="bg1"/>
                </a:solidFill>
              </a:rPr>
              <a:t>öğrenci tarafından </a:t>
            </a:r>
            <a:r>
              <a:rPr lang="tr-TR" sz="2800" dirty="0">
                <a:solidFill>
                  <a:schemeClr val="bg1"/>
                </a:solidFill>
              </a:rPr>
              <a:t>hazırlanır</a:t>
            </a:r>
            <a:r>
              <a:rPr lang="tr-TR" sz="2800" dirty="0" smtClean="0">
                <a:solidFill>
                  <a:schemeClr val="bg1"/>
                </a:solidFill>
              </a:rPr>
              <a:t>.</a:t>
            </a:r>
          </a:p>
          <a:p>
            <a:endParaRPr lang="tr-TR" sz="2800" dirty="0">
              <a:solidFill>
                <a:schemeClr val="bg1"/>
              </a:solidFill>
            </a:endParaRPr>
          </a:p>
          <a:p>
            <a:r>
              <a:rPr lang="tr-TR" sz="2800" dirty="0">
                <a:solidFill>
                  <a:schemeClr val="bg1"/>
                </a:solidFill>
              </a:rPr>
              <a:t>*Bir projede sadece bir danışman görev alabilir ve danışman birden fazla </a:t>
            </a:r>
            <a:r>
              <a:rPr lang="tr-TR" sz="2800" dirty="0" smtClean="0">
                <a:solidFill>
                  <a:schemeClr val="bg1"/>
                </a:solidFill>
              </a:rPr>
              <a:t>projeye danışmanlık </a:t>
            </a:r>
            <a:r>
              <a:rPr lang="tr-TR" sz="2800" dirty="0">
                <a:solidFill>
                  <a:schemeClr val="bg1"/>
                </a:solidFill>
              </a:rPr>
              <a:t>yapabilir. </a:t>
            </a:r>
            <a:endParaRPr lang="tr-TR" sz="2800" dirty="0" smtClean="0">
              <a:solidFill>
                <a:schemeClr val="bg1"/>
              </a:solidFill>
            </a:endParaRPr>
          </a:p>
          <a:p>
            <a:endParaRPr lang="tr-TR" sz="2800" dirty="0" smtClean="0">
              <a:solidFill>
                <a:schemeClr val="bg1"/>
              </a:solidFill>
            </a:endParaRPr>
          </a:p>
          <a:p>
            <a:r>
              <a:rPr lang="tr-TR" sz="2800" dirty="0">
                <a:solidFill>
                  <a:schemeClr val="bg1"/>
                </a:solidFill>
              </a:rPr>
              <a:t>*</a:t>
            </a:r>
            <a:r>
              <a:rPr lang="tr-TR" sz="2800" dirty="0" smtClean="0">
                <a:solidFill>
                  <a:schemeClr val="bg1"/>
                </a:solidFill>
              </a:rPr>
              <a:t>Danışman </a:t>
            </a:r>
            <a:r>
              <a:rPr lang="tr-TR" sz="2800" dirty="0">
                <a:solidFill>
                  <a:schemeClr val="bg1"/>
                </a:solidFill>
              </a:rPr>
              <a:t>için alan sınırlaması yoktur</a:t>
            </a:r>
            <a:r>
              <a:rPr lang="tr-TR" sz="2800" dirty="0" smtClean="0">
                <a:solidFill>
                  <a:schemeClr val="bg1"/>
                </a:solidFill>
              </a:rPr>
              <a:t>.</a:t>
            </a:r>
          </a:p>
          <a:p>
            <a:r>
              <a:rPr lang="tr-TR" sz="2800" dirty="0" smtClean="0">
                <a:solidFill>
                  <a:schemeClr val="bg1"/>
                </a:solidFill>
              </a:rPr>
              <a:t> </a:t>
            </a:r>
          </a:p>
          <a:p>
            <a:r>
              <a:rPr lang="tr-TR" sz="2800" dirty="0">
                <a:solidFill>
                  <a:schemeClr val="bg1"/>
                </a:solidFill>
              </a:rPr>
              <a:t>*</a:t>
            </a:r>
            <a:r>
              <a:rPr lang="tr-TR" sz="2800" dirty="0" smtClean="0">
                <a:solidFill>
                  <a:schemeClr val="bg1"/>
                </a:solidFill>
              </a:rPr>
              <a:t>Projede danışman olması </a:t>
            </a:r>
            <a:r>
              <a:rPr lang="tr-TR" sz="2800" dirty="0">
                <a:solidFill>
                  <a:schemeClr val="bg1"/>
                </a:solidFill>
              </a:rPr>
              <a:t>zorunludur. </a:t>
            </a:r>
          </a:p>
          <a:p>
            <a:endParaRPr lang="tr-TR" sz="2800" dirty="0" smtClean="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7200" y="-31403"/>
            <a:ext cx="12961513" cy="10287000"/>
          </a:xfrm>
          <a:prstGeom prst="rect">
            <a:avLst/>
          </a:prstGeom>
          <a:solidFill>
            <a:srgbClr val="CCED00"/>
          </a:solidFill>
        </p:spPr>
      </p:sp>
      <p:grpSp>
        <p:nvGrpSpPr>
          <p:cNvPr id="3" name="Group 3"/>
          <p:cNvGrpSpPr/>
          <p:nvPr/>
        </p:nvGrpSpPr>
        <p:grpSpPr>
          <a:xfrm>
            <a:off x="711123" y="1734878"/>
            <a:ext cx="10840153" cy="6387090"/>
            <a:chOff x="-725789" y="93845"/>
            <a:chExt cx="14453538" cy="6897192"/>
          </a:xfrm>
        </p:grpSpPr>
        <p:sp>
          <p:nvSpPr>
            <p:cNvPr id="5" name="TextBox 5"/>
            <p:cNvSpPr txBox="1"/>
            <p:nvPr/>
          </p:nvSpPr>
          <p:spPr>
            <a:xfrm>
              <a:off x="-638497" y="93845"/>
              <a:ext cx="8802599" cy="2428615"/>
            </a:xfrm>
            <a:prstGeom prst="rect">
              <a:avLst/>
            </a:prstGeom>
          </p:spPr>
          <p:txBody>
            <a:bodyPr lIns="0" tIns="0" rIns="0" bIns="0" rtlCol="0" anchor="t">
              <a:spAutoFit/>
            </a:bodyPr>
            <a:lstStyle/>
            <a:p>
              <a:pPr>
                <a:lnSpc>
                  <a:spcPts val="7700"/>
                </a:lnSpc>
              </a:pPr>
              <a:r>
                <a:rPr lang="tr-TR" sz="4400" dirty="0" smtClean="0">
                  <a:solidFill>
                    <a:srgbClr val="1B1A1A"/>
                  </a:solidFill>
                  <a:latin typeface="+mj-lt"/>
                </a:rPr>
                <a:t>BAŞVURU İŞLEMLERİ</a:t>
              </a:r>
            </a:p>
            <a:p>
              <a:pPr>
                <a:lnSpc>
                  <a:spcPts val="7700"/>
                </a:lnSpc>
              </a:pPr>
              <a:endParaRPr lang="en-US" sz="3200" dirty="0">
                <a:solidFill>
                  <a:srgbClr val="1B1A1A"/>
                </a:solidFill>
                <a:latin typeface="Muli Black Bold"/>
              </a:endParaRPr>
            </a:p>
          </p:txBody>
        </p:sp>
        <p:sp>
          <p:nvSpPr>
            <p:cNvPr id="6" name="TextBox 6"/>
            <p:cNvSpPr txBox="1"/>
            <p:nvPr/>
          </p:nvSpPr>
          <p:spPr>
            <a:xfrm>
              <a:off x="-725789" y="1141553"/>
              <a:ext cx="14453538" cy="5849484"/>
            </a:xfrm>
            <a:prstGeom prst="rect">
              <a:avLst/>
            </a:prstGeom>
          </p:spPr>
          <p:txBody>
            <a:bodyPr wrap="square" lIns="0" tIns="0" rIns="0" bIns="0" rtlCol="0" anchor="t">
              <a:spAutoFit/>
            </a:bodyPr>
            <a:lstStyle/>
            <a:p>
              <a:pPr algn="just"/>
              <a:endParaRPr lang="tr-TR" sz="3200" dirty="0">
                <a:solidFill>
                  <a:srgbClr val="FF0000"/>
                </a:solidFill>
                <a:latin typeface="Muli Regular"/>
              </a:endParaRPr>
            </a:p>
            <a:p>
              <a:pPr algn="just"/>
              <a:r>
                <a:rPr lang="tr-TR" sz="3200" dirty="0" smtClean="0">
                  <a:solidFill>
                    <a:srgbClr val="1B1A1A"/>
                  </a:solidFill>
                  <a:latin typeface="Muli Regular"/>
                </a:rPr>
                <a:t>* </a:t>
              </a:r>
              <a:r>
                <a:rPr lang="tr-TR" sz="3200" dirty="0" smtClean="0"/>
                <a:t>2022 </a:t>
              </a:r>
              <a:r>
                <a:rPr lang="tr-TR" sz="3200" dirty="0" smtClean="0"/>
                <a:t>yılı Ortaokul </a:t>
              </a:r>
              <a:r>
                <a:rPr lang="tr-TR" sz="3200" dirty="0"/>
                <a:t>Öğrencileri Araştırma Projeleri Yarışması Proje Rehberine göre hazırlanan ve tamamlanan projelerin başvuruları </a:t>
              </a:r>
              <a:r>
                <a:rPr lang="tr-TR" sz="3200" dirty="0" smtClean="0">
                  <a:solidFill>
                    <a:srgbClr val="FF0000"/>
                  </a:solidFill>
                </a:rPr>
                <a:t>10 Ocak 2022 </a:t>
              </a:r>
              <a:r>
                <a:rPr lang="tr-TR" sz="3200" dirty="0"/>
                <a:t>tarihinde başlar ve </a:t>
              </a:r>
              <a:r>
                <a:rPr lang="tr-TR" sz="3200" dirty="0" smtClean="0">
                  <a:solidFill>
                    <a:srgbClr val="FF0000"/>
                  </a:solidFill>
                </a:rPr>
                <a:t>18 Şubat 2022 </a:t>
              </a:r>
              <a:r>
                <a:rPr lang="tr-TR" sz="3200" dirty="0"/>
                <a:t>tarihinde, saat 17.30’da sona erer.</a:t>
              </a:r>
            </a:p>
            <a:p>
              <a:pPr algn="just"/>
              <a:r>
                <a:rPr lang="tr-TR" sz="3200" dirty="0" smtClean="0"/>
                <a:t>*Başvurular </a:t>
              </a:r>
              <a:r>
                <a:rPr lang="tr-TR" sz="3200" dirty="0" smtClean="0">
                  <a:solidFill>
                    <a:srgbClr val="0070C0"/>
                  </a:solidFill>
                  <a:hlinkClick r:id="rId2"/>
                </a:rPr>
                <a:t>https</a:t>
              </a:r>
              <a:r>
                <a:rPr lang="tr-TR" sz="3200" dirty="0">
                  <a:solidFill>
                    <a:srgbClr val="0070C0"/>
                  </a:solidFill>
                  <a:hlinkClick r:id="rId2"/>
                </a:rPr>
                <a:t>://</a:t>
              </a:r>
              <a:r>
                <a:rPr lang="tr-TR" sz="3200" dirty="0" smtClean="0">
                  <a:solidFill>
                    <a:srgbClr val="0070C0"/>
                  </a:solidFill>
                  <a:hlinkClick r:id="rId2"/>
                </a:rPr>
                <a:t>ebideb.tubitak.gov.tr</a:t>
              </a:r>
              <a:r>
                <a:rPr lang="tr-TR" sz="3200" dirty="0" smtClean="0">
                  <a:solidFill>
                    <a:srgbClr val="0070C0"/>
                  </a:solidFill>
                </a:rPr>
                <a:t> </a:t>
              </a:r>
              <a:r>
                <a:rPr lang="tr-TR" sz="3200" dirty="0"/>
                <a:t>adresinden danışman öğretmen tarafından çevrimiçi </a:t>
              </a:r>
              <a:r>
                <a:rPr lang="tr-TR" sz="3200" dirty="0" smtClean="0"/>
                <a:t>olarak yapılır</a:t>
              </a:r>
              <a:r>
                <a:rPr lang="tr-TR" sz="3200" dirty="0"/>
                <a:t>. Danışman öğretmen sisteme kendi kullanıcı adı ve şifresi ile giriş </a:t>
              </a:r>
              <a:r>
                <a:rPr lang="tr-TR" sz="3200" dirty="0" smtClean="0"/>
                <a:t>yaparak proje </a:t>
              </a:r>
              <a:r>
                <a:rPr lang="tr-TR" sz="3200" dirty="0"/>
                <a:t>ve öğrenci bilgilerini kaydeder. </a:t>
              </a:r>
              <a:endParaRPr lang="tr-TR" sz="3200" dirty="0" smtClean="0"/>
            </a:p>
            <a:p>
              <a:pPr algn="just"/>
              <a:r>
                <a:rPr lang="tr-TR" sz="3200" dirty="0" smtClean="0"/>
                <a:t>*Başvuru </a:t>
              </a:r>
              <a:r>
                <a:rPr lang="tr-TR" sz="3200" dirty="0"/>
                <a:t>yapabilmek için öğrenciler ve </a:t>
              </a:r>
              <a:r>
                <a:rPr lang="tr-TR" sz="3200" dirty="0" smtClean="0"/>
                <a:t>danışman öğretmenin </a:t>
              </a:r>
              <a:r>
                <a:rPr lang="tr-TR" sz="3200" dirty="0" err="1"/>
                <a:t>ARBİS’e</a:t>
              </a:r>
              <a:r>
                <a:rPr lang="tr-TR" sz="3200" dirty="0"/>
                <a:t> kayıtlı olması gerekir (Bkz. </a:t>
              </a:r>
              <a:r>
                <a:rPr lang="tr-TR" sz="3200" dirty="0">
                  <a:hlinkClick r:id="rId3"/>
                </a:rPr>
                <a:t>https://</a:t>
              </a:r>
              <a:r>
                <a:rPr lang="tr-TR" sz="3200" dirty="0" smtClean="0">
                  <a:hlinkClick r:id="rId3"/>
                </a:rPr>
                <a:t>arbis.tubitak.gov.tr</a:t>
              </a:r>
              <a:r>
                <a:rPr lang="tr-TR" sz="3200" dirty="0" smtClean="0"/>
                <a:t> ). </a:t>
              </a:r>
              <a:endParaRPr lang="tr-TR" sz="3200" dirty="0"/>
            </a:p>
          </p:txBody>
        </p:sp>
        <p:sp>
          <p:nvSpPr>
            <p:cNvPr id="7" name="TextBox 7"/>
            <p:cNvSpPr txBox="1"/>
            <p:nvPr/>
          </p:nvSpPr>
          <p:spPr>
            <a:xfrm>
              <a:off x="0" y="3233900"/>
              <a:ext cx="8802599" cy="564257"/>
            </a:xfrm>
            <a:prstGeom prst="rect">
              <a:avLst/>
            </a:prstGeom>
          </p:spPr>
          <p:txBody>
            <a:bodyPr lIns="0" tIns="0" rIns="0" bIns="0" rtlCol="0" anchor="t">
              <a:spAutoFit/>
            </a:bodyPr>
            <a:lstStyle/>
            <a:p>
              <a:pPr>
                <a:lnSpc>
                  <a:spcPts val="3300"/>
                </a:lnSpc>
              </a:pPr>
              <a:endParaRPr lang="en-US" sz="3200" dirty="0">
                <a:solidFill>
                  <a:srgbClr val="1B1A1A"/>
                </a:solidFill>
                <a:latin typeface="Muli Bold"/>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2" name="Group 2"/>
          <p:cNvGrpSpPr/>
          <p:nvPr/>
        </p:nvGrpSpPr>
        <p:grpSpPr>
          <a:xfrm>
            <a:off x="8610600" y="2400300"/>
            <a:ext cx="8839199" cy="6843584"/>
            <a:chOff x="0" y="28575"/>
            <a:chExt cx="6156601" cy="5360179"/>
          </a:xfrm>
        </p:grpSpPr>
        <p:sp>
          <p:nvSpPr>
            <p:cNvPr id="3" name="AutoShape 3"/>
            <p:cNvSpPr/>
            <p:nvPr/>
          </p:nvSpPr>
          <p:spPr>
            <a:xfrm>
              <a:off x="0" y="1753234"/>
              <a:ext cx="6156601" cy="12700"/>
            </a:xfrm>
            <a:prstGeom prst="rect">
              <a:avLst/>
            </a:prstGeom>
            <a:solidFill>
              <a:srgbClr val="CCED00"/>
            </a:solidFill>
          </p:spPr>
        </p:sp>
        <p:sp>
          <p:nvSpPr>
            <p:cNvPr id="4" name="TextBox 4"/>
            <p:cNvSpPr txBox="1"/>
            <p:nvPr/>
          </p:nvSpPr>
          <p:spPr>
            <a:xfrm>
              <a:off x="0" y="2303143"/>
              <a:ext cx="6156601" cy="3085611"/>
            </a:xfrm>
            <a:prstGeom prst="rect">
              <a:avLst/>
            </a:prstGeom>
          </p:spPr>
          <p:txBody>
            <a:bodyPr lIns="0" tIns="0" rIns="0" bIns="0" rtlCol="0" anchor="t">
              <a:spAutoFit/>
            </a:bodyPr>
            <a:lstStyle/>
            <a:p>
              <a:r>
                <a:rPr lang="tr-TR" sz="2800" u="sng" dirty="0">
                  <a:solidFill>
                    <a:schemeClr val="bg1"/>
                  </a:solidFill>
                </a:rPr>
                <a:t>  </a:t>
              </a:r>
              <a:endParaRPr lang="tr-TR" sz="2800" u="sng" dirty="0" smtClean="0">
                <a:solidFill>
                  <a:schemeClr val="bg1"/>
                </a:solidFill>
              </a:endParaRPr>
            </a:p>
            <a:p>
              <a:r>
                <a:rPr lang="tr-TR" sz="2800" u="sng" dirty="0" smtClean="0">
                  <a:solidFill>
                    <a:schemeClr val="bg1"/>
                  </a:solidFill>
                </a:rPr>
                <a:t> </a:t>
              </a:r>
              <a:r>
                <a:rPr lang="tr-TR" sz="3200" u="sng" dirty="0">
                  <a:solidFill>
                    <a:schemeClr val="bg1"/>
                  </a:solidFill>
                </a:rPr>
                <a:t>Başvuruda ;</a:t>
              </a:r>
            </a:p>
            <a:p>
              <a:endParaRPr lang="tr-TR" sz="2800" u="sng" dirty="0">
                <a:solidFill>
                  <a:schemeClr val="bg1"/>
                </a:solidFill>
              </a:endParaRPr>
            </a:p>
            <a:p>
              <a:pPr marL="571500" indent="-571500">
                <a:buFont typeface="+mj-lt"/>
                <a:buAutoNum type="romanUcPeriod"/>
              </a:pPr>
              <a:r>
                <a:rPr lang="tr-TR" sz="2800" dirty="0">
                  <a:solidFill>
                    <a:schemeClr val="bg1"/>
                  </a:solidFill>
                </a:rPr>
                <a:t>Proje Özeti (en az 150, en fazla 250 kelime)</a:t>
              </a:r>
            </a:p>
            <a:p>
              <a:pPr marL="571500" indent="-571500">
                <a:buFont typeface="+mj-lt"/>
                <a:buAutoNum type="romanUcPeriod"/>
              </a:pPr>
              <a:r>
                <a:rPr lang="tr-TR" sz="2800" dirty="0" smtClean="0">
                  <a:solidFill>
                    <a:schemeClr val="bg1"/>
                  </a:solidFill>
                </a:rPr>
                <a:t>Proje </a:t>
              </a:r>
              <a:r>
                <a:rPr lang="tr-TR" sz="2800" dirty="0">
                  <a:solidFill>
                    <a:schemeClr val="bg1"/>
                  </a:solidFill>
                </a:rPr>
                <a:t>Raporu (en az 2, en fazla 20 sayfa)</a:t>
              </a:r>
            </a:p>
            <a:p>
              <a:pPr marL="571500" indent="-571500">
                <a:buFont typeface="+mj-lt"/>
                <a:buAutoNum type="romanUcPeriod"/>
              </a:pPr>
              <a:r>
                <a:rPr lang="tr-TR" sz="2800" dirty="0" smtClean="0">
                  <a:solidFill>
                    <a:schemeClr val="bg1"/>
                  </a:solidFill>
                </a:rPr>
                <a:t>Tek </a:t>
              </a:r>
              <a:r>
                <a:rPr lang="tr-TR" sz="2800" dirty="0">
                  <a:solidFill>
                    <a:schemeClr val="bg1"/>
                  </a:solidFill>
                </a:rPr>
                <a:t>bir dosya halinde PDF formatında sisteme yüklenir.</a:t>
              </a:r>
            </a:p>
            <a:p>
              <a:pPr marL="571500" indent="-571500">
                <a:buFont typeface="+mj-lt"/>
                <a:buAutoNum type="romanUcPeriod"/>
              </a:pPr>
              <a:r>
                <a:rPr lang="tr-TR" sz="2800" dirty="0" smtClean="0">
                  <a:solidFill>
                    <a:schemeClr val="bg1"/>
                  </a:solidFill>
                </a:rPr>
                <a:t>Proje </a:t>
              </a:r>
              <a:r>
                <a:rPr lang="tr-TR" sz="2800" dirty="0">
                  <a:solidFill>
                    <a:schemeClr val="bg1"/>
                  </a:solidFill>
                </a:rPr>
                <a:t>raporu dışında kalan belgeler (bilimsel etik formu, izin </a:t>
              </a:r>
              <a:r>
                <a:rPr lang="tr-TR" sz="2800" dirty="0" smtClean="0">
                  <a:solidFill>
                    <a:schemeClr val="bg1"/>
                  </a:solidFill>
                </a:rPr>
                <a:t>belgeleri, fotoğraf, </a:t>
              </a:r>
              <a:r>
                <a:rPr lang="tr-TR" sz="2800" dirty="0">
                  <a:solidFill>
                    <a:schemeClr val="bg1"/>
                  </a:solidFill>
                </a:rPr>
                <a:t>anket vb.) sistemde </a:t>
              </a:r>
              <a:r>
                <a:rPr lang="tr-TR" sz="2800" dirty="0" smtClean="0">
                  <a:solidFill>
                    <a:schemeClr val="bg1"/>
                  </a:solidFill>
                </a:rPr>
                <a:t>EK BELGELER </a:t>
              </a:r>
              <a:r>
                <a:rPr lang="tr-TR" sz="2800" dirty="0">
                  <a:solidFill>
                    <a:schemeClr val="bg1"/>
                  </a:solidFill>
                </a:rPr>
                <a:t>kısmına yüklenir.</a:t>
              </a:r>
              <a:endParaRPr lang="en-US" sz="1800" dirty="0">
                <a:solidFill>
                  <a:srgbClr val="FFFFFF"/>
                </a:solidFill>
                <a:latin typeface="Muli Regular"/>
              </a:endParaRPr>
            </a:p>
          </p:txBody>
        </p:sp>
        <p:sp>
          <p:nvSpPr>
            <p:cNvPr id="5" name="TextBox 5"/>
            <p:cNvSpPr txBox="1"/>
            <p:nvPr/>
          </p:nvSpPr>
          <p:spPr>
            <a:xfrm>
              <a:off x="0" y="28575"/>
              <a:ext cx="6156601" cy="331462"/>
            </a:xfrm>
            <a:prstGeom prst="rect">
              <a:avLst/>
            </a:prstGeom>
          </p:spPr>
          <p:txBody>
            <a:bodyPr lIns="0" tIns="0" rIns="0" bIns="0" rtlCol="0" anchor="t">
              <a:spAutoFit/>
            </a:bodyPr>
            <a:lstStyle/>
            <a:p>
              <a:pPr>
                <a:lnSpc>
                  <a:spcPts val="3300"/>
                </a:lnSpc>
              </a:pPr>
              <a:endParaRPr lang="en-US" sz="3000" dirty="0">
                <a:solidFill>
                  <a:srgbClr val="FFFFFF"/>
                </a:solidFill>
                <a:latin typeface="Muli Bold"/>
              </a:endParaRPr>
            </a:p>
          </p:txBody>
        </p:sp>
      </p:grpSp>
      <p:grpSp>
        <p:nvGrpSpPr>
          <p:cNvPr id="6" name="Group 6"/>
          <p:cNvGrpSpPr>
            <a:grpSpLocks noChangeAspect="1"/>
          </p:cNvGrpSpPr>
          <p:nvPr/>
        </p:nvGrpSpPr>
        <p:grpSpPr>
          <a:xfrm>
            <a:off x="1143001" y="2823493"/>
            <a:ext cx="5105400" cy="6130008"/>
            <a:chOff x="0" y="0"/>
            <a:chExt cx="10143490" cy="10163810"/>
          </a:xfrm>
        </p:grpSpPr>
        <p:sp>
          <p:nvSpPr>
            <p:cNvPr id="7" name="Freeform 7"/>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cstate="print"/>
              <a:stretch>
                <a:fillRect t="-25" r="1" b="-23"/>
              </a:stretch>
            </a:blipFill>
          </p:spPr>
        </p:sp>
        <p:sp>
          <p:nvSpPr>
            <p:cNvPr id="8" name="Freeform 8"/>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3" cstate="print"/>
              <a:stretch>
                <a:fillRect l="-1806" t="23303" r="391" b="9221"/>
              </a:stretch>
            </a:blipFill>
          </p:spPr>
        </p:sp>
        <p:sp>
          <p:nvSpPr>
            <p:cNvPr id="9" name="Freeform 9"/>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cstate="print"/>
              <a:stretch>
                <a:fillRect l="3693" t="1456" r="34017" b="5297"/>
              </a:stretch>
            </a:blipFill>
          </p:spPr>
        </p:sp>
      </p:grpSp>
      <p:sp>
        <p:nvSpPr>
          <p:cNvPr id="10" name="TextBox 10"/>
          <p:cNvSpPr txBox="1"/>
          <p:nvPr/>
        </p:nvSpPr>
        <p:spPr>
          <a:xfrm>
            <a:off x="1028700" y="1095375"/>
            <a:ext cx="8115300" cy="898259"/>
          </a:xfrm>
          <a:prstGeom prst="rect">
            <a:avLst/>
          </a:prstGeom>
        </p:spPr>
        <p:txBody>
          <a:bodyPr lIns="0" tIns="0" rIns="0" bIns="0" rtlCol="0" anchor="t">
            <a:spAutoFit/>
          </a:bodyPr>
          <a:lstStyle/>
          <a:p>
            <a:pPr>
              <a:lnSpc>
                <a:spcPts val="7700"/>
              </a:lnSpc>
            </a:pPr>
            <a:r>
              <a:rPr lang="tr-TR" sz="5400" dirty="0">
                <a:solidFill>
                  <a:srgbClr val="FFFFFF"/>
                </a:solidFill>
                <a:latin typeface="Muli Black Bold"/>
              </a:rPr>
              <a:t>Başvuruda Neler Yapılır?</a:t>
            </a:r>
            <a:endParaRPr lang="en-US" sz="5400" dirty="0">
              <a:solidFill>
                <a:srgbClr val="FFFFFF"/>
              </a:solidFill>
              <a:latin typeface="Muli Black Bold"/>
            </a:endParaRPr>
          </a:p>
        </p:txBody>
      </p:sp>
      <p:sp>
        <p:nvSpPr>
          <p:cNvPr id="13" name="Dikdörtgen 12"/>
          <p:cNvSpPr/>
          <p:nvPr/>
        </p:nvSpPr>
        <p:spPr>
          <a:xfrm>
            <a:off x="8458199" y="1981925"/>
            <a:ext cx="8991599" cy="3539430"/>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*Proje çalışması </a:t>
            </a:r>
            <a:r>
              <a:rPr lang="tr-TR" sz="2800" dirty="0">
                <a:solidFill>
                  <a:prstClr val="white"/>
                </a:solidFill>
                <a:hlinkClick r:id="rId5"/>
              </a:rPr>
              <a:t>https://</a:t>
            </a:r>
            <a:r>
              <a:rPr lang="tr-TR" sz="2800" dirty="0" smtClean="0">
                <a:solidFill>
                  <a:prstClr val="white"/>
                </a:solidFill>
                <a:hlinkClick r:id="rId5"/>
              </a:rPr>
              <a:t>www.tubitak.gov.tr/tr/yarismalar/icerik-ortaokul-ogrencileriarastirma-projeleri-yarismasi</a:t>
            </a:r>
            <a:r>
              <a:rPr lang="tr-TR" sz="2800" dirty="0" smtClean="0">
                <a:solidFill>
                  <a:prstClr val="white"/>
                </a:solidFill>
              </a:rPr>
              <a:t>  </a:t>
            </a:r>
            <a:r>
              <a:rPr lang="tr-TR" sz="2800" dirty="0">
                <a:solidFill>
                  <a:prstClr val="white"/>
                </a:solidFill>
              </a:rPr>
              <a:t>adresinde bulunan şablon kullanılarak hazırlanır ve </a:t>
            </a:r>
            <a:r>
              <a:rPr lang="tr-TR" sz="2800" dirty="0" smtClean="0">
                <a:solidFill>
                  <a:prstClr val="white"/>
                </a:solidFill>
              </a:rPr>
              <a:t>tek bir </a:t>
            </a:r>
            <a:r>
              <a:rPr lang="tr-TR" sz="2800" dirty="0">
                <a:solidFill>
                  <a:prstClr val="white"/>
                </a:solidFill>
              </a:rPr>
              <a:t>dosya halinde PDF formatında sisteme yüklenir. </a:t>
            </a:r>
          </a:p>
          <a:p>
            <a:pPr lvl="0"/>
            <a:r>
              <a:rPr lang="tr-TR" sz="2800" dirty="0" smtClean="0">
                <a:solidFill>
                  <a:prstClr val="white"/>
                </a:solidFill>
              </a:rPr>
              <a:t> </a:t>
            </a:r>
            <a:r>
              <a:rPr lang="tr-TR" sz="2800" dirty="0">
                <a:solidFill>
                  <a:prstClr val="white"/>
                </a:solidFill>
              </a:rPr>
              <a:t>*Öğrenci/öğrencilerin son altı ay içinde çekilmiş vesikalık fotoğrafları sisteme </a:t>
            </a:r>
            <a:r>
              <a:rPr lang="tr-TR" sz="2800" dirty="0" smtClean="0">
                <a:solidFill>
                  <a:prstClr val="white"/>
                </a:solidFill>
              </a:rPr>
              <a:t>yüklenir.</a:t>
            </a:r>
            <a:endParaRPr lang="tr-TR" sz="2800" dirty="0">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1312872" y="4071887"/>
            <a:ext cx="14917727" cy="711200"/>
          </a:xfrm>
          <a:prstGeom prst="rect">
            <a:avLst/>
          </a:prstGeom>
        </p:spPr>
        <p:txBody>
          <a:bodyPr wrap="square" lIns="0" tIns="0" rIns="0" bIns="0" rtlCol="0" anchor="t">
            <a:spAutoFit/>
          </a:bodyPr>
          <a:lstStyle/>
          <a:p>
            <a:pPr>
              <a:lnSpc>
                <a:spcPts val="5500"/>
              </a:lnSpc>
            </a:pPr>
            <a:r>
              <a:rPr lang="tr-TR" sz="5000" dirty="0">
                <a:solidFill>
                  <a:srgbClr val="1B1A1A"/>
                </a:solidFill>
                <a:latin typeface="Muli Bold"/>
              </a:rPr>
              <a:t> </a:t>
            </a:r>
            <a:endParaRPr lang="en-US" sz="5000" dirty="0">
              <a:solidFill>
                <a:srgbClr val="1B1A1A"/>
              </a:solidFill>
              <a:latin typeface="Muli Bold"/>
            </a:endParaRPr>
          </a:p>
        </p:txBody>
      </p:sp>
      <p:sp>
        <p:nvSpPr>
          <p:cNvPr id="18" name="Dikdörtgen 17"/>
          <p:cNvSpPr/>
          <p:nvPr/>
        </p:nvSpPr>
        <p:spPr>
          <a:xfrm>
            <a:off x="1143000" y="3086100"/>
            <a:ext cx="12268200" cy="5632311"/>
          </a:xfrm>
          <a:prstGeom prst="rect">
            <a:avLst/>
          </a:prstGeom>
        </p:spPr>
        <p:txBody>
          <a:bodyPr wrap="square">
            <a:spAutoFit/>
          </a:bodyPr>
          <a:lstStyle/>
          <a:p>
            <a:r>
              <a:rPr lang="tr-TR" sz="3600" dirty="0"/>
              <a:t>Biyoloji</a:t>
            </a:r>
          </a:p>
          <a:p>
            <a:r>
              <a:rPr lang="tr-TR" sz="3600" dirty="0"/>
              <a:t>Coğrafya</a:t>
            </a:r>
          </a:p>
          <a:p>
            <a:r>
              <a:rPr lang="tr-TR" sz="3600" dirty="0"/>
              <a:t>Değerler Eğitimi</a:t>
            </a:r>
          </a:p>
          <a:p>
            <a:r>
              <a:rPr lang="tr-TR" sz="3600" dirty="0"/>
              <a:t>Fizik, Kimya </a:t>
            </a:r>
          </a:p>
          <a:p>
            <a:r>
              <a:rPr lang="tr-TR" sz="3600" dirty="0"/>
              <a:t>Matematik </a:t>
            </a:r>
          </a:p>
          <a:p>
            <a:r>
              <a:rPr lang="tr-TR" sz="3600" dirty="0" smtClean="0"/>
              <a:t>Tarih</a:t>
            </a:r>
            <a:endParaRPr lang="tr-TR" sz="3600" dirty="0"/>
          </a:p>
          <a:p>
            <a:r>
              <a:rPr lang="tr-TR" sz="3600" dirty="0"/>
              <a:t>Teknolojik Tasarım </a:t>
            </a:r>
          </a:p>
          <a:p>
            <a:r>
              <a:rPr lang="tr-TR" sz="3600" dirty="0" smtClean="0"/>
              <a:t>Türkçe</a:t>
            </a:r>
            <a:endParaRPr lang="tr-TR" sz="3600" dirty="0"/>
          </a:p>
          <a:p>
            <a:r>
              <a:rPr lang="tr-TR" sz="3600" dirty="0"/>
              <a:t>Yazılım </a:t>
            </a:r>
            <a:endParaRPr lang="tr-TR" sz="3600" dirty="0" smtClean="0"/>
          </a:p>
          <a:p>
            <a:r>
              <a:rPr lang="tr-TR" sz="3600" dirty="0" smtClean="0"/>
              <a:t>olmak </a:t>
            </a:r>
            <a:r>
              <a:rPr lang="tr-TR" sz="3600" dirty="0"/>
              <a:t>üzere </a:t>
            </a:r>
            <a:r>
              <a:rPr lang="tr-TR" sz="3600" dirty="0" smtClean="0"/>
              <a:t>10 kategoride </a:t>
            </a:r>
            <a:r>
              <a:rPr lang="tr-TR" sz="3600" dirty="0"/>
              <a:t>düzenlenecektir.</a:t>
            </a:r>
          </a:p>
        </p:txBody>
      </p:sp>
      <p:grpSp>
        <p:nvGrpSpPr>
          <p:cNvPr id="19" name="Group 3"/>
          <p:cNvGrpSpPr/>
          <p:nvPr/>
        </p:nvGrpSpPr>
        <p:grpSpPr>
          <a:xfrm>
            <a:off x="0" y="1046936"/>
            <a:ext cx="8458200" cy="1429564"/>
            <a:chOff x="0" y="0"/>
            <a:chExt cx="5663046" cy="1040880"/>
          </a:xfrm>
        </p:grpSpPr>
        <p:sp>
          <p:nvSpPr>
            <p:cNvPr id="20" name="AutoShape 4"/>
            <p:cNvSpPr/>
            <p:nvPr/>
          </p:nvSpPr>
          <p:spPr>
            <a:xfrm>
              <a:off x="0" y="0"/>
              <a:ext cx="5663046" cy="1040880"/>
            </a:xfrm>
            <a:prstGeom prst="rect">
              <a:avLst/>
            </a:prstGeom>
            <a:solidFill>
              <a:srgbClr val="CCED00"/>
            </a:solidFill>
          </p:spPr>
        </p:sp>
        <p:sp>
          <p:nvSpPr>
            <p:cNvPr id="21" name="TextBox 5"/>
            <p:cNvSpPr txBox="1"/>
            <p:nvPr/>
          </p:nvSpPr>
          <p:spPr>
            <a:xfrm>
              <a:off x="414904" y="402716"/>
              <a:ext cx="4863051" cy="319849"/>
            </a:xfrm>
            <a:prstGeom prst="rect">
              <a:avLst/>
            </a:prstGeom>
          </p:spPr>
          <p:txBody>
            <a:bodyPr wrap="square" lIns="0" tIns="0" rIns="0" bIns="0" rtlCol="0" anchor="t">
              <a:spAutoFit/>
            </a:bodyPr>
            <a:lstStyle/>
            <a:p>
              <a:pPr>
                <a:lnSpc>
                  <a:spcPts val="3300"/>
                </a:lnSpc>
              </a:pPr>
              <a:r>
                <a:rPr lang="tr-TR" sz="4000" b="1" dirty="0">
                  <a:solidFill>
                    <a:srgbClr val="1B1A1A"/>
                  </a:solidFill>
                  <a:latin typeface="+mj-lt"/>
                </a:rPr>
                <a:t>Yarışma Kategorileri</a:t>
              </a:r>
              <a:endParaRPr lang="en-US" sz="4000" b="1" dirty="0">
                <a:solidFill>
                  <a:srgbClr val="1B1A1A"/>
                </a:solidFill>
                <a:latin typeface="+mj-l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859465" y="495300"/>
            <a:ext cx="5715000" cy="780660"/>
            <a:chOff x="0" y="0"/>
            <a:chExt cx="5663046" cy="1040880"/>
          </a:xfrm>
        </p:grpSpPr>
        <p:sp>
          <p:nvSpPr>
            <p:cNvPr id="6" name="AutoShape 4"/>
            <p:cNvSpPr/>
            <p:nvPr/>
          </p:nvSpPr>
          <p:spPr>
            <a:xfrm>
              <a:off x="0" y="0"/>
              <a:ext cx="5663046" cy="1040880"/>
            </a:xfrm>
            <a:prstGeom prst="rect">
              <a:avLst/>
            </a:prstGeom>
            <a:solidFill>
              <a:srgbClr val="CCED00"/>
            </a:solidFill>
          </p:spPr>
        </p:sp>
        <p:sp>
          <p:nvSpPr>
            <p:cNvPr id="7"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3600" b="1" dirty="0">
                  <a:solidFill>
                    <a:srgbClr val="1B1A1A"/>
                  </a:solidFill>
                  <a:latin typeface="+mj-lt"/>
                </a:rPr>
                <a:t>TEMATİK ALANLAR</a:t>
              </a:r>
              <a:endParaRPr lang="en-US" sz="3600" b="1" dirty="0">
                <a:solidFill>
                  <a:srgbClr val="1B1A1A"/>
                </a:solidFill>
                <a:latin typeface="+mj-lt"/>
              </a:endParaRPr>
            </a:p>
          </p:txBody>
        </p:sp>
      </p:grpSp>
      <p:pic>
        <p:nvPicPr>
          <p:cNvPr id="11" name="Resim 10"/>
          <p:cNvPicPr>
            <a:picLocks noChangeAspect="1"/>
          </p:cNvPicPr>
          <p:nvPr/>
        </p:nvPicPr>
        <p:blipFill>
          <a:blip r:embed="rId2" cstate="print"/>
          <a:stretch>
            <a:fillRect/>
          </a:stretch>
        </p:blipFill>
        <p:spPr>
          <a:xfrm>
            <a:off x="838200" y="1395572"/>
            <a:ext cx="15621000" cy="7710328"/>
          </a:xfrm>
          <a:prstGeom prst="rect">
            <a:avLst/>
          </a:prstGeom>
        </p:spPr>
      </p:pic>
    </p:spTree>
    <p:extLst>
      <p:ext uri="{BB962C8B-B14F-4D97-AF65-F5344CB8AC3E}">
        <p14:creationId xmlns:p14="http://schemas.microsoft.com/office/powerpoint/2010/main" xmlns="" val="60805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D00"/>
        </a:solidFill>
        <a:effectLst/>
      </p:bgPr>
    </p:bg>
    <p:spTree>
      <p:nvGrpSpPr>
        <p:cNvPr id="1" name=""/>
        <p:cNvGrpSpPr/>
        <p:nvPr/>
      </p:nvGrpSpPr>
      <p:grpSpPr>
        <a:xfrm>
          <a:off x="0" y="0"/>
          <a:ext cx="0" cy="0"/>
          <a:chOff x="0" y="0"/>
          <a:chExt cx="0" cy="0"/>
        </a:xfrm>
      </p:grpSpPr>
      <p:sp>
        <p:nvSpPr>
          <p:cNvPr id="2" name="AutoShape 2"/>
          <p:cNvSpPr/>
          <p:nvPr/>
        </p:nvSpPr>
        <p:spPr>
          <a:xfrm>
            <a:off x="8724900" y="0"/>
            <a:ext cx="9563100" cy="10287000"/>
          </a:xfrm>
          <a:prstGeom prst="rect">
            <a:avLst/>
          </a:prstGeom>
          <a:solidFill>
            <a:srgbClr val="1B1A1A"/>
          </a:solidFill>
        </p:spPr>
      </p:sp>
      <p:grpSp>
        <p:nvGrpSpPr>
          <p:cNvPr id="4" name="Group 4"/>
          <p:cNvGrpSpPr/>
          <p:nvPr/>
        </p:nvGrpSpPr>
        <p:grpSpPr>
          <a:xfrm>
            <a:off x="1524000" y="2171700"/>
            <a:ext cx="4726409" cy="806977"/>
            <a:chOff x="0" y="28575"/>
            <a:chExt cx="6301878" cy="1075969"/>
          </a:xfrm>
        </p:grpSpPr>
        <p:sp>
          <p:nvSpPr>
            <p:cNvPr id="5" name="AutoShape 5"/>
            <p:cNvSpPr/>
            <p:nvPr/>
          </p:nvSpPr>
          <p:spPr>
            <a:xfrm>
              <a:off x="0" y="1091584"/>
              <a:ext cx="6301878" cy="12960"/>
            </a:xfrm>
            <a:prstGeom prst="rect">
              <a:avLst/>
            </a:prstGeom>
            <a:solidFill>
              <a:srgbClr val="1B1A1A"/>
            </a:solidFill>
          </p:spPr>
        </p:sp>
        <p:sp>
          <p:nvSpPr>
            <p:cNvPr id="7" name="TextBox 7"/>
            <p:cNvSpPr txBox="1"/>
            <p:nvPr/>
          </p:nvSpPr>
          <p:spPr>
            <a:xfrm>
              <a:off x="0" y="28575"/>
              <a:ext cx="6301878" cy="603754"/>
            </a:xfrm>
            <a:prstGeom prst="rect">
              <a:avLst/>
            </a:prstGeom>
          </p:spPr>
          <p:txBody>
            <a:bodyPr lIns="0" tIns="0" rIns="0" bIns="0" rtlCol="0" anchor="t">
              <a:spAutoFit/>
            </a:bodyPr>
            <a:lstStyle/>
            <a:p>
              <a:pPr>
                <a:lnSpc>
                  <a:spcPts val="3300"/>
                </a:lnSpc>
              </a:pPr>
              <a:r>
                <a:rPr lang="en-US" sz="4000" b="1" dirty="0">
                  <a:solidFill>
                    <a:srgbClr val="1B1A1A"/>
                  </a:solidFill>
                  <a:latin typeface="+mj-lt"/>
                </a:rPr>
                <a:t> </a:t>
              </a:r>
              <a:r>
                <a:rPr lang="tr-TR" sz="4000" b="1" dirty="0">
                  <a:solidFill>
                    <a:srgbClr val="1B1A1A"/>
                  </a:solidFill>
                  <a:latin typeface="+mj-lt"/>
                </a:rPr>
                <a:t>Çağrı Takvimi</a:t>
              </a:r>
              <a:endParaRPr lang="en-US" sz="4000" b="1" dirty="0">
                <a:solidFill>
                  <a:srgbClr val="1B1A1A"/>
                </a:solidFill>
                <a:latin typeface="+mj-lt"/>
              </a:endParaRPr>
            </a:p>
          </p:txBody>
        </p:sp>
      </p:grpSp>
      <p:grpSp>
        <p:nvGrpSpPr>
          <p:cNvPr id="8" name="Group 8"/>
          <p:cNvGrpSpPr/>
          <p:nvPr/>
        </p:nvGrpSpPr>
        <p:grpSpPr>
          <a:xfrm>
            <a:off x="9296400" y="2247900"/>
            <a:ext cx="8686800" cy="3860381"/>
            <a:chOff x="0" y="28575"/>
            <a:chExt cx="7445624" cy="3648324"/>
          </a:xfrm>
        </p:grpSpPr>
        <p:sp>
          <p:nvSpPr>
            <p:cNvPr id="9" name="AutoShape 9"/>
            <p:cNvSpPr/>
            <p:nvPr/>
          </p:nvSpPr>
          <p:spPr>
            <a:xfrm>
              <a:off x="0" y="1091584"/>
              <a:ext cx="6301878" cy="12960"/>
            </a:xfrm>
            <a:prstGeom prst="rect">
              <a:avLst/>
            </a:prstGeom>
            <a:solidFill>
              <a:srgbClr val="CCED00"/>
            </a:solidFill>
          </p:spPr>
        </p:sp>
        <p:sp>
          <p:nvSpPr>
            <p:cNvPr id="10" name="TextBox 10"/>
            <p:cNvSpPr txBox="1"/>
            <p:nvPr/>
          </p:nvSpPr>
          <p:spPr>
            <a:xfrm>
              <a:off x="0" y="1488103"/>
              <a:ext cx="7445624" cy="2188796"/>
            </a:xfrm>
            <a:prstGeom prst="rect">
              <a:avLst/>
            </a:prstGeom>
          </p:spPr>
          <p:txBody>
            <a:bodyPr wrap="square" lIns="0" tIns="0" rIns="0" bIns="0" rtlCol="0" anchor="t">
              <a:spAutoFit/>
            </a:bodyPr>
            <a:lstStyle/>
            <a:p>
              <a:r>
                <a:rPr lang="tr-TR" sz="3200" dirty="0" smtClean="0">
                  <a:solidFill>
                    <a:schemeClr val="bg1"/>
                  </a:solidFill>
                </a:rPr>
                <a:t>*</a:t>
              </a:r>
              <a:r>
                <a:rPr lang="tr-TR" sz="3200" dirty="0">
                  <a:solidFill>
                    <a:schemeClr val="bg1"/>
                  </a:solidFill>
                </a:rPr>
                <a:t>Ön Değerlendirme Sonuçları Tarihi: </a:t>
              </a:r>
              <a:r>
                <a:rPr lang="tr-TR" sz="3200" dirty="0" smtClean="0">
                  <a:solidFill>
                    <a:schemeClr val="bg1"/>
                  </a:solidFill>
                </a:rPr>
                <a:t>Mart 2022</a:t>
              </a:r>
              <a:endParaRPr lang="tr-TR" sz="3200" dirty="0">
                <a:solidFill>
                  <a:schemeClr val="bg1"/>
                </a:solidFill>
              </a:endParaRPr>
            </a:p>
            <a:p>
              <a:r>
                <a:rPr lang="tr-TR" sz="3200" dirty="0">
                  <a:solidFill>
                    <a:schemeClr val="bg1"/>
                  </a:solidFill>
                </a:rPr>
                <a:t>*Bölge Yarışmaları Tarihi: </a:t>
              </a:r>
              <a:r>
                <a:rPr lang="tr-TR" sz="3200" dirty="0" smtClean="0">
                  <a:solidFill>
                    <a:schemeClr val="bg1"/>
                  </a:solidFill>
                </a:rPr>
                <a:t>28-31 Mart 2022</a:t>
              </a:r>
              <a:endParaRPr lang="tr-TR" sz="3200" dirty="0">
                <a:solidFill>
                  <a:schemeClr val="bg1"/>
                </a:solidFill>
              </a:endParaRPr>
            </a:p>
            <a:p>
              <a:r>
                <a:rPr lang="tr-TR" sz="3200" dirty="0">
                  <a:solidFill>
                    <a:schemeClr val="bg1"/>
                  </a:solidFill>
                </a:rPr>
                <a:t>*Final Yarışması Tarihi: </a:t>
              </a:r>
              <a:r>
                <a:rPr lang="tr-TR" sz="3200" dirty="0" smtClean="0">
                  <a:solidFill>
                    <a:schemeClr val="bg1"/>
                  </a:solidFill>
                </a:rPr>
                <a:t>6-10 Haziran 2022</a:t>
              </a:r>
              <a:endParaRPr lang="tr-TR" sz="3200" dirty="0">
                <a:solidFill>
                  <a:schemeClr val="bg1"/>
                </a:solidFill>
              </a:endParaRPr>
            </a:p>
            <a:p>
              <a:endParaRPr lang="tr-TR" sz="3200" dirty="0">
                <a:solidFill>
                  <a:schemeClr val="bg1"/>
                </a:solidFill>
              </a:endParaRPr>
            </a:p>
            <a:p>
              <a:pPr>
                <a:lnSpc>
                  <a:spcPts val="2700"/>
                </a:lnSpc>
              </a:pPr>
              <a:endParaRPr lang="en-US" sz="2800" dirty="0">
                <a:solidFill>
                  <a:schemeClr val="bg1"/>
                </a:solidFill>
                <a:latin typeface="Muli Regular"/>
              </a:endParaRPr>
            </a:p>
          </p:txBody>
        </p:sp>
        <p:sp>
          <p:nvSpPr>
            <p:cNvPr id="11" name="TextBox 11"/>
            <p:cNvSpPr txBox="1"/>
            <p:nvPr/>
          </p:nvSpPr>
          <p:spPr>
            <a:xfrm>
              <a:off x="0" y="28575"/>
              <a:ext cx="7445624" cy="399946"/>
            </a:xfrm>
            <a:prstGeom prst="rect">
              <a:avLst/>
            </a:prstGeom>
          </p:spPr>
          <p:txBody>
            <a:bodyPr wrap="square" lIns="0" tIns="0" rIns="0" bIns="0" rtlCol="0" anchor="t">
              <a:spAutoFit/>
            </a:bodyPr>
            <a:lstStyle/>
            <a:p>
              <a:pPr>
                <a:lnSpc>
                  <a:spcPts val="3300"/>
                </a:lnSpc>
              </a:pPr>
              <a:r>
                <a:rPr lang="tr-TR" sz="3200" b="1" u="sng" dirty="0">
                  <a:solidFill>
                    <a:schemeClr val="bg1"/>
                  </a:solidFill>
                </a:rPr>
                <a:t>Başvuru Tarihleri</a:t>
              </a:r>
              <a:r>
                <a:rPr lang="tr-TR" sz="3200" dirty="0">
                  <a:solidFill>
                    <a:schemeClr val="bg1"/>
                  </a:solidFill>
                </a:rPr>
                <a:t>: </a:t>
              </a:r>
              <a:r>
                <a:rPr lang="tr-TR" sz="3200" dirty="0" smtClean="0">
                  <a:solidFill>
                    <a:schemeClr val="bg1"/>
                  </a:solidFill>
                </a:rPr>
                <a:t>10 Ocak 2022 </a:t>
              </a:r>
              <a:r>
                <a:rPr lang="tr-TR" sz="3200" dirty="0">
                  <a:solidFill>
                    <a:schemeClr val="bg1"/>
                  </a:solidFill>
                </a:rPr>
                <a:t>– </a:t>
              </a:r>
              <a:r>
                <a:rPr lang="tr-TR" sz="3200" dirty="0" smtClean="0">
                  <a:solidFill>
                    <a:schemeClr val="bg1"/>
                  </a:solidFill>
                </a:rPr>
                <a:t>18 Şubat 2022</a:t>
              </a:r>
              <a:endParaRPr lang="en-US" sz="2400" dirty="0">
                <a:solidFill>
                  <a:srgbClr val="FF0000"/>
                </a:solidFill>
                <a:latin typeface="Muli Bold"/>
              </a:endParaRPr>
            </a:p>
          </p:txBody>
        </p:sp>
      </p:grpSp>
      <p:sp>
        <p:nvSpPr>
          <p:cNvPr id="12" name="Dikdörtgen 11"/>
          <p:cNvSpPr/>
          <p:nvPr/>
        </p:nvSpPr>
        <p:spPr>
          <a:xfrm>
            <a:off x="1181100" y="3906982"/>
            <a:ext cx="7543800" cy="2862322"/>
          </a:xfrm>
          <a:prstGeom prst="rect">
            <a:avLst/>
          </a:prstGeom>
        </p:spPr>
        <p:txBody>
          <a:bodyPr wrap="square">
            <a:spAutoFit/>
          </a:bodyPr>
          <a:lstStyle/>
          <a:p>
            <a:r>
              <a:rPr lang="tr-TR" sz="3600" dirty="0"/>
              <a:t>Yarışma için yılda bir kez başvuru alınır. Yarışma kapsamında önce 12 bölgede bölge sergisi düzenlenir, sonrasında Türkiye genelini kapsayan final sergisi yapılır.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4" name="TextBox 4"/>
          <p:cNvSpPr txBox="1"/>
          <p:nvPr/>
        </p:nvSpPr>
        <p:spPr>
          <a:xfrm>
            <a:off x="1219200" y="1230097"/>
            <a:ext cx="9906000" cy="423193"/>
          </a:xfrm>
          <a:prstGeom prst="rect">
            <a:avLst/>
          </a:prstGeom>
        </p:spPr>
        <p:txBody>
          <a:bodyPr wrap="square" lIns="0" tIns="0" rIns="0" bIns="0" rtlCol="0" anchor="t">
            <a:spAutoFit/>
          </a:bodyPr>
          <a:lstStyle/>
          <a:p>
            <a:pPr>
              <a:lnSpc>
                <a:spcPts val="3300"/>
              </a:lnSpc>
            </a:pPr>
            <a:r>
              <a:rPr lang="tr-TR" sz="3600" dirty="0">
                <a:solidFill>
                  <a:srgbClr val="92D050"/>
                </a:solidFill>
                <a:latin typeface="+mj-lt"/>
              </a:rPr>
              <a:t>Projenin Elenmesine Neden Olabilecek</a:t>
            </a:r>
            <a:r>
              <a:rPr lang="tr-TR" sz="3600" b="1" dirty="0">
                <a:solidFill>
                  <a:srgbClr val="92D050"/>
                </a:solidFill>
                <a:latin typeface="+mj-lt"/>
              </a:rPr>
              <a:t> </a:t>
            </a:r>
            <a:r>
              <a:rPr lang="tr-TR" sz="3600" dirty="0">
                <a:solidFill>
                  <a:srgbClr val="92D050"/>
                </a:solidFill>
                <a:latin typeface="+mj-lt"/>
              </a:rPr>
              <a:t>Hususlar</a:t>
            </a:r>
            <a:endParaRPr lang="en-US" sz="3600" dirty="0">
              <a:solidFill>
                <a:srgbClr val="92D050"/>
              </a:solidFill>
              <a:latin typeface="+mj-lt"/>
            </a:endParaRPr>
          </a:p>
        </p:txBody>
      </p:sp>
      <p:sp>
        <p:nvSpPr>
          <p:cNvPr id="34" name="Dikdörtgen 33"/>
          <p:cNvSpPr/>
          <p:nvPr/>
        </p:nvSpPr>
        <p:spPr>
          <a:xfrm>
            <a:off x="1143000" y="2353986"/>
            <a:ext cx="15468600" cy="6986528"/>
          </a:xfrm>
          <a:prstGeom prst="rect">
            <a:avLst/>
          </a:prstGeom>
        </p:spPr>
        <p:txBody>
          <a:bodyPr wrap="square">
            <a:spAutoFit/>
          </a:bodyPr>
          <a:lstStyle/>
          <a:p>
            <a:r>
              <a:rPr lang="tr-TR" sz="2800" dirty="0">
                <a:solidFill>
                  <a:schemeClr val="bg1"/>
                </a:solidFill>
              </a:rPr>
              <a:t>*Aynı ya da başka isimlerle ve/veya aynı ya da benzer içerikle (konuyla) herhangi bir</a:t>
            </a:r>
          </a:p>
          <a:p>
            <a:r>
              <a:rPr lang="tr-TR" sz="2800" dirty="0">
                <a:solidFill>
                  <a:schemeClr val="bg1"/>
                </a:solidFill>
              </a:rPr>
              <a:t>proje yarışmasına, bu yarışmanın son başvuru tarihinden önce başvurusu yapılmış</a:t>
            </a:r>
          </a:p>
          <a:p>
            <a:r>
              <a:rPr lang="tr-TR" sz="2800" dirty="0">
                <a:solidFill>
                  <a:schemeClr val="bg1"/>
                </a:solidFill>
              </a:rPr>
              <a:t>veya katılmış projelerle bu yarışmaya başvuru yapılamaz. Bu kurala uymadığı tespit</a:t>
            </a:r>
          </a:p>
          <a:p>
            <a:r>
              <a:rPr lang="tr-TR" sz="2800" dirty="0">
                <a:solidFill>
                  <a:schemeClr val="bg1"/>
                </a:solidFill>
              </a:rPr>
              <a:t>edilen projeler, hangi aşamada olursa olsun yarışmadan elenir. </a:t>
            </a:r>
            <a:endParaRPr lang="tr-TR" sz="2800" dirty="0" smtClean="0">
              <a:solidFill>
                <a:schemeClr val="bg1"/>
              </a:solidFill>
            </a:endParaRPr>
          </a:p>
          <a:p>
            <a:endParaRPr lang="tr-TR" sz="2800" dirty="0" smtClean="0">
              <a:solidFill>
                <a:schemeClr val="bg1"/>
              </a:solidFill>
            </a:endParaRPr>
          </a:p>
          <a:p>
            <a:r>
              <a:rPr lang="tr-TR" sz="2800" dirty="0" smtClean="0">
                <a:solidFill>
                  <a:schemeClr val="bg1"/>
                </a:solidFill>
              </a:rPr>
              <a:t>*</a:t>
            </a:r>
            <a:r>
              <a:rPr lang="tr-TR" sz="2800" dirty="0">
                <a:solidFill>
                  <a:schemeClr val="bg1"/>
                </a:solidFill>
              </a:rPr>
              <a:t>Başvuru sistemine eksik, hatalı veya yanlış belge ve bilgi yüklenmesi, hazırlanan projenin halk sağlığı ve güvenliği için risk teşkil etmesi, insanların kişilik haklarına aykırı çalışma yapılması, projede etnik kökene, kişi veya toplumu karalamaya </a:t>
            </a:r>
            <a:r>
              <a:rPr lang="tr-TR" sz="2800" dirty="0" smtClean="0">
                <a:solidFill>
                  <a:schemeClr val="bg1"/>
                </a:solidFill>
              </a:rPr>
              <a:t>yönelik içerik </a:t>
            </a:r>
            <a:r>
              <a:rPr lang="tr-TR" sz="2800" dirty="0">
                <a:solidFill>
                  <a:schemeClr val="bg1"/>
                </a:solidFill>
              </a:rPr>
              <a:t>bulunması, omurgalılar üzerinde kesi yapılması, kan veya doku alınması, </a:t>
            </a:r>
            <a:r>
              <a:rPr lang="tr-TR" sz="2800" dirty="0" smtClean="0">
                <a:solidFill>
                  <a:schemeClr val="bg1"/>
                </a:solidFill>
              </a:rPr>
              <a:t>ağız ya </a:t>
            </a:r>
            <a:r>
              <a:rPr lang="tr-TR" sz="2800" dirty="0">
                <a:solidFill>
                  <a:schemeClr val="bg1"/>
                </a:solidFill>
              </a:rPr>
              <a:t>da enjeksiyon yoluyla etkisi kesin olarak bilinmeyen tehlikeli ve yabancı </a:t>
            </a:r>
            <a:r>
              <a:rPr lang="tr-TR" sz="2800" dirty="0" smtClean="0">
                <a:solidFill>
                  <a:schemeClr val="bg1"/>
                </a:solidFill>
              </a:rPr>
              <a:t>madde verilmesi</a:t>
            </a:r>
            <a:r>
              <a:rPr lang="tr-TR" sz="2800" dirty="0">
                <a:solidFill>
                  <a:schemeClr val="bg1"/>
                </a:solidFill>
              </a:rPr>
              <a:t>, sağlığı tehdit eden deneyler yapılması durumlarında proje </a:t>
            </a:r>
            <a:r>
              <a:rPr lang="tr-TR" sz="2800" dirty="0" smtClean="0">
                <a:solidFill>
                  <a:schemeClr val="bg1"/>
                </a:solidFill>
              </a:rPr>
              <a:t>başvuruları hangi </a:t>
            </a:r>
            <a:r>
              <a:rPr lang="tr-TR" sz="2800" dirty="0">
                <a:solidFill>
                  <a:schemeClr val="bg1"/>
                </a:solidFill>
              </a:rPr>
              <a:t>aşamada olursa olsun yarışmadan elenir</a:t>
            </a:r>
            <a:r>
              <a:rPr lang="tr-TR" sz="2800" dirty="0" smtClean="0">
                <a:solidFill>
                  <a:schemeClr val="bg1"/>
                </a:solidFill>
              </a:rPr>
              <a:t>.</a:t>
            </a:r>
          </a:p>
          <a:p>
            <a:endParaRPr lang="tr-TR" sz="2800" dirty="0" smtClean="0">
              <a:solidFill>
                <a:schemeClr val="bg1"/>
              </a:solidFill>
            </a:endParaRPr>
          </a:p>
          <a:p>
            <a:r>
              <a:rPr lang="tr-TR" sz="2800" dirty="0">
                <a:solidFill>
                  <a:schemeClr val="bg1"/>
                </a:solidFill>
              </a:rPr>
              <a:t>*Takım halinde yarışmaya katılan öğrencilerin bölge ve final sergilerine davet</a:t>
            </a:r>
          </a:p>
          <a:p>
            <a:r>
              <a:rPr lang="tr-TR" sz="2800" dirty="0">
                <a:solidFill>
                  <a:schemeClr val="bg1"/>
                </a:solidFill>
              </a:rPr>
              <a:t>edilmeleri durumunda, sergide ve sunumda tüm öğrencilerin bulunması zorunludur,</a:t>
            </a:r>
          </a:p>
          <a:p>
            <a:r>
              <a:rPr lang="tr-TR" sz="2800" dirty="0">
                <a:solidFill>
                  <a:schemeClr val="bg1"/>
                </a:solidFill>
              </a:rPr>
              <a:t>aksi halde proje yarışmadan elenir.</a:t>
            </a:r>
          </a:p>
          <a:p>
            <a:endParaRPr lang="tr-TR" sz="2800" dirty="0" smtClean="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6679758"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r>
                <a:rPr lang="tr-TR" sz="2800" dirty="0">
                  <a:solidFill>
                    <a:srgbClr val="1B1A1A"/>
                  </a:solidFill>
                  <a:latin typeface="Muli Bold"/>
                </a:rPr>
                <a:t>Bilimsel Soru Sorma </a:t>
              </a:r>
              <a:endParaRPr lang="en-US" sz="2800" dirty="0">
                <a:solidFill>
                  <a:srgbClr val="1B1A1A"/>
                </a:solidFill>
                <a:latin typeface="Muli Bold"/>
              </a:endParaRPr>
            </a:p>
          </p:txBody>
        </p:sp>
      </p:grpSp>
      <p:sp>
        <p:nvSpPr>
          <p:cNvPr id="10" name="TextBox 10"/>
          <p:cNvSpPr txBox="1"/>
          <p:nvPr/>
        </p:nvSpPr>
        <p:spPr>
          <a:xfrm>
            <a:off x="1447800" y="3162300"/>
            <a:ext cx="15087600" cy="5170646"/>
          </a:xfrm>
          <a:prstGeom prst="rect">
            <a:avLst/>
          </a:prstGeom>
        </p:spPr>
        <p:txBody>
          <a:bodyPr wrap="square" lIns="0" tIns="0" rIns="0" bIns="0" rtlCol="0" anchor="t">
            <a:spAutoFit/>
          </a:bodyPr>
          <a:lstStyle/>
          <a:p>
            <a:r>
              <a:rPr lang="tr-TR" sz="2800" dirty="0">
                <a:solidFill>
                  <a:schemeClr val="bg1"/>
                </a:solidFill>
              </a:rPr>
              <a:t>Bilimsel araştırmalar her zaman bir soru ile başlar. </a:t>
            </a:r>
          </a:p>
          <a:p>
            <a:endParaRPr lang="tr-TR" sz="2800" dirty="0">
              <a:solidFill>
                <a:schemeClr val="bg1"/>
              </a:solidFill>
            </a:endParaRPr>
          </a:p>
          <a:p>
            <a:r>
              <a:rPr lang="tr-TR" sz="2800" dirty="0">
                <a:solidFill>
                  <a:schemeClr val="bg1"/>
                </a:solidFill>
              </a:rPr>
              <a:t>Bilim insanları meraklıdır ve gözlemler yaparlar. Örneğin; </a:t>
            </a:r>
            <a:endParaRPr lang="tr-TR" sz="2800" dirty="0" smtClean="0">
              <a:solidFill>
                <a:schemeClr val="bg1"/>
              </a:solidFill>
            </a:endParaRPr>
          </a:p>
          <a:p>
            <a:r>
              <a:rPr lang="tr-TR" sz="2800" dirty="0">
                <a:solidFill>
                  <a:schemeClr val="bg1"/>
                </a:solidFill>
              </a:rPr>
              <a:t>*</a:t>
            </a:r>
            <a:r>
              <a:rPr lang="tr-TR" sz="2800" dirty="0" smtClean="0">
                <a:solidFill>
                  <a:schemeClr val="bg1"/>
                </a:solidFill>
              </a:rPr>
              <a:t>Gökyüzü </a:t>
            </a:r>
            <a:r>
              <a:rPr lang="tr-TR" sz="2800" dirty="0">
                <a:solidFill>
                  <a:schemeClr val="bg1"/>
                </a:solidFill>
              </a:rPr>
              <a:t>neden mavidir?</a:t>
            </a:r>
          </a:p>
          <a:p>
            <a:r>
              <a:rPr lang="tr-TR" sz="2800" dirty="0" smtClean="0">
                <a:solidFill>
                  <a:schemeClr val="bg1"/>
                </a:solidFill>
              </a:rPr>
              <a:t>*Alzheimer </a:t>
            </a:r>
            <a:r>
              <a:rPr lang="tr-TR" sz="2800" dirty="0">
                <a:solidFill>
                  <a:schemeClr val="bg1"/>
                </a:solidFill>
              </a:rPr>
              <a:t>hastalığının sebepleri nelerdir? </a:t>
            </a:r>
            <a:endParaRPr lang="tr-TR" sz="2800" dirty="0" smtClean="0">
              <a:solidFill>
                <a:schemeClr val="bg1"/>
              </a:solidFill>
            </a:endParaRPr>
          </a:p>
          <a:p>
            <a:r>
              <a:rPr lang="tr-TR" sz="2800" dirty="0" smtClean="0">
                <a:solidFill>
                  <a:schemeClr val="bg1"/>
                </a:solidFill>
              </a:rPr>
              <a:t>*Dinozorlar </a:t>
            </a:r>
            <a:r>
              <a:rPr lang="tr-TR" sz="2800" dirty="0">
                <a:solidFill>
                  <a:schemeClr val="bg1"/>
                </a:solidFill>
              </a:rPr>
              <a:t>neden </a:t>
            </a:r>
            <a:r>
              <a:rPr lang="tr-TR" sz="2800" dirty="0" smtClean="0">
                <a:solidFill>
                  <a:schemeClr val="bg1"/>
                </a:solidFill>
              </a:rPr>
              <a:t>yok oldular</a:t>
            </a:r>
            <a:r>
              <a:rPr lang="tr-TR" sz="2800" dirty="0">
                <a:solidFill>
                  <a:schemeClr val="bg1"/>
                </a:solidFill>
              </a:rPr>
              <a:t>? </a:t>
            </a:r>
            <a:endParaRPr lang="tr-TR" sz="2800" dirty="0" smtClean="0">
              <a:solidFill>
                <a:schemeClr val="bg1"/>
              </a:solidFill>
            </a:endParaRPr>
          </a:p>
          <a:p>
            <a:r>
              <a:rPr lang="tr-TR" sz="2800" dirty="0">
                <a:solidFill>
                  <a:schemeClr val="bg1"/>
                </a:solidFill>
              </a:rPr>
              <a:t>*</a:t>
            </a:r>
            <a:r>
              <a:rPr lang="tr-TR" sz="2800" dirty="0" smtClean="0">
                <a:solidFill>
                  <a:schemeClr val="bg1"/>
                </a:solidFill>
              </a:rPr>
              <a:t>Mars’ta </a:t>
            </a:r>
            <a:r>
              <a:rPr lang="tr-TR" sz="2800" dirty="0">
                <a:solidFill>
                  <a:schemeClr val="bg1"/>
                </a:solidFill>
              </a:rPr>
              <a:t>yaşam bulunur mu</a:t>
            </a:r>
            <a:r>
              <a:rPr lang="tr-TR" sz="2800" dirty="0" smtClean="0">
                <a:solidFill>
                  <a:schemeClr val="bg1"/>
                </a:solidFill>
              </a:rPr>
              <a:t>?</a:t>
            </a:r>
          </a:p>
          <a:p>
            <a:endParaRPr lang="tr-TR" sz="2800" dirty="0" smtClean="0">
              <a:solidFill>
                <a:schemeClr val="bg1"/>
              </a:solidFill>
            </a:endParaRPr>
          </a:p>
          <a:p>
            <a:r>
              <a:rPr lang="tr-TR" sz="2800" dirty="0" smtClean="0">
                <a:solidFill>
                  <a:schemeClr val="bg1"/>
                </a:solidFill>
              </a:rPr>
              <a:t>gibi </a:t>
            </a:r>
            <a:r>
              <a:rPr lang="tr-TR" sz="2800" dirty="0">
                <a:solidFill>
                  <a:schemeClr val="bg1"/>
                </a:solidFill>
              </a:rPr>
              <a:t>soruların yanıtlarını merak ederler. Ancak her </a:t>
            </a:r>
            <a:r>
              <a:rPr lang="tr-TR" sz="2800" dirty="0" smtClean="0">
                <a:solidFill>
                  <a:schemeClr val="bg1"/>
                </a:solidFill>
              </a:rPr>
              <a:t>merak edilen </a:t>
            </a:r>
            <a:r>
              <a:rPr lang="tr-TR" sz="2800" dirty="0">
                <a:solidFill>
                  <a:schemeClr val="bg1"/>
                </a:solidFill>
              </a:rPr>
              <a:t>sorunun araştırılması mümkün olmayabilir. Bir sorunun araştırılabilmesi </a:t>
            </a:r>
            <a:r>
              <a:rPr lang="tr-TR" sz="2800" dirty="0" smtClean="0">
                <a:solidFill>
                  <a:schemeClr val="bg1"/>
                </a:solidFill>
              </a:rPr>
              <a:t>için tanımlanabilir</a:t>
            </a:r>
            <a:r>
              <a:rPr lang="tr-TR" sz="2800" dirty="0">
                <a:solidFill>
                  <a:schemeClr val="bg1"/>
                </a:solidFill>
              </a:rPr>
              <a:t>, ölçülebilir, bilimsel yöntemlerle test edilebilir ve kontrol edilebilir </a:t>
            </a:r>
            <a:r>
              <a:rPr lang="tr-TR" sz="2800" dirty="0" smtClean="0">
                <a:solidFill>
                  <a:schemeClr val="bg1"/>
                </a:solidFill>
              </a:rPr>
              <a:t>olması gereklidir</a:t>
            </a:r>
            <a:r>
              <a:rPr lang="tr-TR" sz="2800" dirty="0">
                <a:solidFill>
                  <a:schemeClr val="bg1"/>
                </a:solidFill>
              </a:rPr>
              <a:t>. </a:t>
            </a:r>
            <a:endParaRPr lang="tr-TR" sz="2800" dirty="0" smtClean="0">
              <a:solidFill>
                <a:schemeClr val="bg1"/>
              </a:solidFill>
            </a:endParaRPr>
          </a:p>
          <a:p>
            <a:r>
              <a:rPr lang="tr-TR" sz="2800" dirty="0" smtClean="0">
                <a:solidFill>
                  <a:schemeClr val="bg1"/>
                </a:solidFill>
              </a:rPr>
              <a:t>	</a:t>
            </a:r>
            <a:endParaRPr lang="en-US" sz="2800" dirty="0">
              <a:solidFill>
                <a:schemeClr val="bg1"/>
              </a:solidFill>
              <a:latin typeface="Muli Regul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TotalTime>
  <Words>832</Words>
  <Application>Microsoft Office PowerPoint</Application>
  <PresentationFormat>Özel</PresentationFormat>
  <Paragraphs>116</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Arial</vt:lpstr>
      <vt:lpstr>Calibri</vt:lpstr>
      <vt:lpstr>Muli Black Bold</vt:lpstr>
      <vt:lpstr>Muli Regular Bold</vt:lpstr>
      <vt:lpstr>Muli Regular</vt:lpstr>
      <vt:lpstr>Muli Bold</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Ferit ARSLAN</dc:creator>
  <cp:lastModifiedBy>ronaldinho424</cp:lastModifiedBy>
  <cp:revision>70</cp:revision>
  <dcterms:created xsi:type="dcterms:W3CDTF">2006-08-16T00:00:00Z</dcterms:created>
  <dcterms:modified xsi:type="dcterms:W3CDTF">2021-12-02T12:39:03Z</dcterms:modified>
  <dc:identifier>DAEPGfFSANE</dc:identifier>
</cp:coreProperties>
</file>