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82" r:id="rId4"/>
    <p:sldId id="283" r:id="rId5"/>
    <p:sldId id="287" r:id="rId6"/>
    <p:sldId id="284" r:id="rId7"/>
    <p:sldId id="285" r:id="rId8"/>
    <p:sldId id="277" r:id="rId9"/>
    <p:sldId id="261" r:id="rId10"/>
    <p:sldId id="297" r:id="rId11"/>
    <p:sldId id="298" r:id="rId12"/>
    <p:sldId id="299" r:id="rId13"/>
    <p:sldId id="300" r:id="rId14"/>
    <p:sldId id="301" r:id="rId15"/>
    <p:sldId id="302" r:id="rId16"/>
    <p:sldId id="262" r:id="rId17"/>
    <p:sldId id="267" r:id="rId18"/>
    <p:sldId id="303" r:id="rId19"/>
    <p:sldId id="289" r:id="rId20"/>
    <p:sldId id="279" r:id="rId21"/>
    <p:sldId id="268" r:id="rId22"/>
    <p:sldId id="288" r:id="rId23"/>
    <p:sldId id="269" r:id="rId24"/>
    <p:sldId id="270" r:id="rId25"/>
    <p:sldId id="271" r:id="rId26"/>
    <p:sldId id="280" r:id="rId27"/>
    <p:sldId id="273" r:id="rId28"/>
    <p:sldId id="274" r:id="rId29"/>
    <p:sldId id="281" r:id="rId30"/>
    <p:sldId id="308" r:id="rId31"/>
    <p:sldId id="304" r:id="rId32"/>
    <p:sldId id="290" r:id="rId33"/>
    <p:sldId id="291" r:id="rId34"/>
    <p:sldId id="292" r:id="rId35"/>
    <p:sldId id="305" r:id="rId36"/>
    <p:sldId id="306" r:id="rId37"/>
    <p:sldId id="293" r:id="rId38"/>
    <p:sldId id="294" r:id="rId39"/>
    <p:sldId id="295" r:id="rId40"/>
    <p:sldId id="307" r:id="rId41"/>
    <p:sldId id="296"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4.12.2018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a:bodyPr>
          <a:lstStyle/>
          <a:p>
            <a:pPr marL="0" indent="0" algn="ctr">
              <a:buNone/>
            </a:pPr>
            <a:endParaRPr lang="tr-TR" sz="4000" dirty="0" smtClean="0"/>
          </a:p>
          <a:p>
            <a:pPr marL="0" indent="0" algn="ctr">
              <a:buNone/>
            </a:pPr>
            <a:endParaRPr lang="tr-TR" sz="4000" b="1" dirty="0" smtClean="0"/>
          </a:p>
          <a:p>
            <a:pPr marL="0" indent="0" algn="ctr">
              <a:buNone/>
            </a:pPr>
            <a:endParaRPr lang="tr-TR" sz="4000" b="1" dirty="0" smtClean="0"/>
          </a:p>
          <a:p>
            <a:pPr marL="0" indent="0" algn="ctr">
              <a:buNone/>
            </a:pPr>
            <a:endParaRPr lang="tr-TR" sz="4000" b="1" dirty="0" smtClean="0"/>
          </a:p>
          <a:p>
            <a:pPr marL="0" indent="0" algn="ctr">
              <a:buNone/>
            </a:pPr>
            <a:r>
              <a:rPr lang="tr-TR" sz="4000" b="1" dirty="0">
                <a:solidFill>
                  <a:srgbClr val="C00000"/>
                </a:solidFill>
              </a:rPr>
              <a:t>LİSE ÖĞRENCİLERİ</a:t>
            </a:r>
          </a:p>
          <a:p>
            <a:pPr marL="0" indent="0" algn="ctr">
              <a:buNone/>
            </a:pPr>
            <a:r>
              <a:rPr lang="tr-TR" sz="4000" b="1" dirty="0">
                <a:solidFill>
                  <a:srgbClr val="C00000"/>
                </a:solidFill>
              </a:rPr>
              <a:t>ARAŞTIRMA PROJELERİ</a:t>
            </a:r>
          </a:p>
          <a:p>
            <a:pPr marL="0" indent="0" algn="ctr">
              <a:buNone/>
            </a:pPr>
            <a:r>
              <a:rPr lang="tr-TR" sz="4000" b="1" dirty="0">
                <a:solidFill>
                  <a:srgbClr val="C00000"/>
                </a:solidFill>
              </a:rPr>
              <a:t>YARIŞMASI</a:t>
            </a:r>
            <a:endParaRPr lang="tr-TR" sz="4000" b="1" dirty="0" smtClean="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718" y="476672"/>
            <a:ext cx="2304256" cy="250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98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solidFill>
            <a:schemeClr val="accent3">
              <a:lumMod val="20000"/>
              <a:lumOff val="80000"/>
            </a:schemeClr>
          </a:solidFill>
        </p:spPr>
        <p:txBody>
          <a:bodyPr>
            <a:normAutofit fontScale="90000"/>
          </a:bodyPr>
          <a:lstStyle/>
          <a:p>
            <a:r>
              <a:rPr lang="tr-TR" b="1" dirty="0">
                <a:solidFill>
                  <a:srgbClr val="FF0000"/>
                </a:solidFill>
              </a:rPr>
              <a:t>Yol Haritası: Bilimsel Bir Araştırma Projesine Nasıl Başlanır</a:t>
            </a:r>
            <a:r>
              <a:rPr lang="tr-TR" dirty="0">
                <a:solidFill>
                  <a:srgbClr val="FF0000"/>
                </a:solidFill>
              </a:rPr>
              <a:t>?</a:t>
            </a:r>
          </a:p>
        </p:txBody>
      </p:sp>
      <p:sp>
        <p:nvSpPr>
          <p:cNvPr id="5" name="İçerik Yer Tutucusu 4"/>
          <p:cNvSpPr>
            <a:spLocks noGrp="1"/>
          </p:cNvSpPr>
          <p:nvPr>
            <p:ph idx="1"/>
          </p:nvPr>
        </p:nvSpPr>
        <p:spPr>
          <a:solidFill>
            <a:schemeClr val="bg2">
              <a:lumMod val="90000"/>
            </a:schemeClr>
          </a:solidFill>
        </p:spPr>
        <p:txBody>
          <a:bodyPr>
            <a:normAutofit/>
          </a:bodyPr>
          <a:lstStyle/>
          <a:p>
            <a:pPr marL="0" indent="0">
              <a:buNone/>
            </a:pPr>
            <a:r>
              <a:rPr lang="tr-TR" b="1" dirty="0" smtClean="0">
                <a:solidFill>
                  <a:srgbClr val="00B0F0"/>
                </a:solidFill>
              </a:rPr>
              <a:t>   Adım </a:t>
            </a:r>
            <a:r>
              <a:rPr lang="tr-TR" b="1" dirty="0">
                <a:solidFill>
                  <a:srgbClr val="00B0F0"/>
                </a:solidFill>
              </a:rPr>
              <a:t>1: Araştırma Konusuna Karar Verin</a:t>
            </a:r>
            <a:r>
              <a:rPr lang="tr-TR" b="1" dirty="0" smtClean="0">
                <a:solidFill>
                  <a:srgbClr val="00B0F0"/>
                </a:solidFill>
              </a:rPr>
              <a:t>.</a:t>
            </a:r>
          </a:p>
          <a:p>
            <a:pPr marL="0" indent="0">
              <a:buNone/>
            </a:pPr>
            <a:r>
              <a:rPr lang="tr-TR" dirty="0"/>
              <a:t>Araştırma konusunun belirlenmesi projenizin tüm sürecini belirleyecek en önemli basamaktır. Konu, </a:t>
            </a:r>
            <a:r>
              <a:rPr lang="tr-TR" dirty="0" smtClean="0"/>
              <a:t>ilginç aynı </a:t>
            </a:r>
            <a:r>
              <a:rPr lang="tr-TR" dirty="0"/>
              <a:t>zamanda özgün ve gerçekten araştırmak istediğiniz bir konu olmalıdır. Bu nedenle, araştırma alanı </a:t>
            </a:r>
            <a:r>
              <a:rPr lang="tr-TR" dirty="0" smtClean="0"/>
              <a:t>ve konusunun </a:t>
            </a:r>
            <a:r>
              <a:rPr lang="tr-TR" dirty="0"/>
              <a:t>ne olması gerektiğine sizin karar vermeniz en uygunudur.</a:t>
            </a:r>
          </a:p>
        </p:txBody>
      </p:sp>
    </p:spTree>
    <p:extLst>
      <p:ext uri="{BB962C8B-B14F-4D97-AF65-F5344CB8AC3E}">
        <p14:creationId xmlns:p14="http://schemas.microsoft.com/office/powerpoint/2010/main" val="330672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9552" y="332656"/>
            <a:ext cx="8229600" cy="1143000"/>
          </a:xfrm>
          <a:solidFill>
            <a:schemeClr val="accent3">
              <a:lumMod val="20000"/>
              <a:lumOff val="80000"/>
            </a:schemeClr>
          </a:solidFill>
        </p:spPr>
        <p:txBody>
          <a:bodyPr/>
          <a:lstStyle/>
          <a:p>
            <a:r>
              <a:rPr lang="tr-TR" b="1" dirty="0">
                <a:solidFill>
                  <a:srgbClr val="00B0F0"/>
                </a:solidFill>
              </a:rPr>
              <a:t>Adım 2: Danışman Belirleyin.</a:t>
            </a:r>
          </a:p>
        </p:txBody>
      </p:sp>
      <p:sp>
        <p:nvSpPr>
          <p:cNvPr id="5" name="İçerik Yer Tutucusu 4"/>
          <p:cNvSpPr>
            <a:spLocks noGrp="1"/>
          </p:cNvSpPr>
          <p:nvPr>
            <p:ph idx="1"/>
          </p:nvPr>
        </p:nvSpPr>
        <p:spPr>
          <a:solidFill>
            <a:schemeClr val="accent3">
              <a:lumMod val="20000"/>
              <a:lumOff val="80000"/>
            </a:schemeClr>
          </a:solidFill>
        </p:spPr>
        <p:txBody>
          <a:bodyPr>
            <a:normAutofit/>
          </a:bodyPr>
          <a:lstStyle/>
          <a:p>
            <a:pPr marL="0" indent="0">
              <a:buNone/>
            </a:pPr>
            <a:r>
              <a:rPr lang="tr-TR" sz="4000" b="1" dirty="0" smtClean="0">
                <a:solidFill>
                  <a:srgbClr val="FF0000"/>
                </a:solidFill>
              </a:rPr>
              <a:t>      </a:t>
            </a:r>
            <a:r>
              <a:rPr lang="tr-TR" sz="4000" b="1" dirty="0" smtClean="0">
                <a:solidFill>
                  <a:srgbClr val="00B0F0"/>
                </a:solidFill>
              </a:rPr>
              <a:t>Adım 3:</a:t>
            </a:r>
            <a:r>
              <a:rPr lang="tr-TR" sz="4000" dirty="0" smtClean="0">
                <a:solidFill>
                  <a:srgbClr val="00B0F0"/>
                </a:solidFill>
              </a:rPr>
              <a:t> </a:t>
            </a:r>
            <a:r>
              <a:rPr lang="tr-TR" sz="4000" b="1" dirty="0" smtClean="0">
                <a:solidFill>
                  <a:srgbClr val="00B0F0"/>
                </a:solidFill>
              </a:rPr>
              <a:t>Fikrinizi Bir Soruya ve Hipoteze Kadar Küçültün  (Mühendislik Projesinde Alternatif</a:t>
            </a:r>
          </a:p>
          <a:p>
            <a:pPr marL="0" indent="0">
              <a:buNone/>
            </a:pPr>
            <a:r>
              <a:rPr lang="tr-TR" sz="4000" b="1" dirty="0" smtClean="0">
                <a:solidFill>
                  <a:srgbClr val="00B0F0"/>
                </a:solidFill>
              </a:rPr>
              <a:t>    Çözümler Oluşturun, En İyisini Seçin).</a:t>
            </a:r>
            <a:endParaRPr lang="tr-TR" sz="4000" b="1" dirty="0">
              <a:solidFill>
                <a:srgbClr val="00B0F0"/>
              </a:solidFill>
            </a:endParaRPr>
          </a:p>
        </p:txBody>
      </p:sp>
    </p:spTree>
    <p:extLst>
      <p:ext uri="{BB962C8B-B14F-4D97-AF65-F5344CB8AC3E}">
        <p14:creationId xmlns:p14="http://schemas.microsoft.com/office/powerpoint/2010/main" val="301191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solidFill>
            <a:schemeClr val="accent3">
              <a:lumMod val="20000"/>
              <a:lumOff val="80000"/>
            </a:schemeClr>
          </a:solidFill>
        </p:spPr>
        <p:txBody>
          <a:bodyPr>
            <a:normAutofit fontScale="90000"/>
          </a:bodyPr>
          <a:lstStyle/>
          <a:p>
            <a:r>
              <a:rPr lang="tr-TR" dirty="0" smtClean="0"/>
              <a:t/>
            </a:r>
            <a:br>
              <a:rPr lang="tr-TR" dirty="0" smtClean="0"/>
            </a:br>
            <a:r>
              <a:rPr lang="tr-TR" b="1" dirty="0" smtClean="0">
                <a:solidFill>
                  <a:srgbClr val="00B0F0"/>
                </a:solidFill>
              </a:rPr>
              <a:t>Adım </a:t>
            </a:r>
            <a:r>
              <a:rPr lang="tr-TR" b="1" dirty="0">
                <a:solidFill>
                  <a:srgbClr val="00B0F0"/>
                </a:solidFill>
              </a:rPr>
              <a:t>4: Araştırma Planınızı Gerçekçi Tutun.</a:t>
            </a:r>
            <a:br>
              <a:rPr lang="tr-TR" b="1" dirty="0">
                <a:solidFill>
                  <a:srgbClr val="00B0F0"/>
                </a:solidFill>
              </a:rPr>
            </a:br>
            <a:endParaRPr lang="tr-TR" b="1" dirty="0">
              <a:solidFill>
                <a:srgbClr val="00B0F0"/>
              </a:solidFill>
            </a:endParaRPr>
          </a:p>
        </p:txBody>
      </p:sp>
      <p:sp>
        <p:nvSpPr>
          <p:cNvPr id="5" name="İçerik Yer Tutucusu 4"/>
          <p:cNvSpPr>
            <a:spLocks noGrp="1"/>
          </p:cNvSpPr>
          <p:nvPr>
            <p:ph idx="1"/>
          </p:nvPr>
        </p:nvSpPr>
        <p:spPr/>
        <p:txBody>
          <a:bodyPr/>
          <a:lstStyle/>
          <a:p>
            <a:r>
              <a:rPr lang="tr-TR" dirty="0"/>
              <a:t>Araştırma konunuz, ilginç aynı zamanda özgün ve gerçekten araştırmak istediğiniz bir konu olabilir. </a:t>
            </a:r>
            <a:r>
              <a:rPr lang="tr-TR" dirty="0" smtClean="0"/>
              <a:t>Ancak araştırma </a:t>
            </a:r>
            <a:r>
              <a:rPr lang="tr-TR" dirty="0"/>
              <a:t>sorunuzu ve yapmanız gereken deneyleri düşünürken, ekipman, maliyet ve zaman gibi sınırlamaları </a:t>
            </a:r>
            <a:r>
              <a:rPr lang="tr-TR" dirty="0" smtClean="0"/>
              <a:t>göz önünde </a:t>
            </a:r>
            <a:r>
              <a:rPr lang="tr-TR" dirty="0"/>
              <a:t>bulundurmayı ve bu sınırlamaları aşmanın yollarını araştırmayı ihmal etmeyiniz.</a:t>
            </a:r>
          </a:p>
        </p:txBody>
      </p:sp>
    </p:spTree>
    <p:extLst>
      <p:ext uri="{BB962C8B-B14F-4D97-AF65-F5344CB8AC3E}">
        <p14:creationId xmlns:p14="http://schemas.microsoft.com/office/powerpoint/2010/main" val="2874810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solidFill>
            <a:schemeClr val="accent3">
              <a:lumMod val="20000"/>
              <a:lumOff val="80000"/>
            </a:schemeClr>
          </a:solidFill>
        </p:spPr>
        <p:txBody>
          <a:bodyPr/>
          <a:lstStyle/>
          <a:p>
            <a:r>
              <a:rPr lang="tr-TR" b="1" dirty="0">
                <a:solidFill>
                  <a:srgbClr val="00B0F0"/>
                </a:solidFill>
              </a:rPr>
              <a:t>Adım 5: Proje Planı Yazın.</a:t>
            </a:r>
          </a:p>
        </p:txBody>
      </p:sp>
      <p:sp>
        <p:nvSpPr>
          <p:cNvPr id="5" name="İçerik Yer Tutucusu 4"/>
          <p:cNvSpPr>
            <a:spLocks noGrp="1"/>
          </p:cNvSpPr>
          <p:nvPr>
            <p:ph idx="1"/>
          </p:nvPr>
        </p:nvSpPr>
        <p:spPr/>
        <p:txBody>
          <a:bodyPr>
            <a:normAutofit/>
          </a:bodyPr>
          <a:lstStyle/>
          <a:p>
            <a:r>
              <a:rPr lang="tr-TR" dirty="0"/>
              <a:t>Araştırma sorusuna uygun gerçekçi bir araştırma planına sahipseniz artık proje planınızı </a:t>
            </a:r>
            <a:r>
              <a:rPr lang="tr-TR" dirty="0" smtClean="0"/>
              <a:t>yazabilirsiniz demektir</a:t>
            </a:r>
            <a:r>
              <a:rPr lang="tr-TR" dirty="0"/>
              <a:t>. Proje planını yazmak, araştırma konusu ile ilgili fikirlerin, soruların, deney önceliklerinin </a:t>
            </a:r>
            <a:r>
              <a:rPr lang="tr-TR" dirty="0" smtClean="0"/>
              <a:t>takip edilebildiği </a:t>
            </a:r>
            <a:r>
              <a:rPr lang="tr-TR" dirty="0"/>
              <a:t>ve izlenecek adımlara odaklanmanızı sağlayan etkili bir yoldur. Bu, tüm bilim insanlarının </a:t>
            </a:r>
            <a:r>
              <a:rPr lang="tr-TR" dirty="0" smtClean="0"/>
              <a:t>ve mühendislerin </a:t>
            </a:r>
            <a:r>
              <a:rPr lang="tr-TR" dirty="0"/>
              <a:t>kullandığı bir tür yol haritasıdır</a:t>
            </a:r>
          </a:p>
        </p:txBody>
      </p:sp>
    </p:spTree>
    <p:extLst>
      <p:ext uri="{BB962C8B-B14F-4D97-AF65-F5344CB8AC3E}">
        <p14:creationId xmlns:p14="http://schemas.microsoft.com/office/powerpoint/2010/main" val="164720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solidFill>
            <a:schemeClr val="accent3">
              <a:lumMod val="20000"/>
              <a:lumOff val="80000"/>
            </a:schemeClr>
          </a:solidFill>
        </p:spPr>
        <p:txBody>
          <a:bodyPr>
            <a:normAutofit fontScale="90000"/>
          </a:bodyPr>
          <a:lstStyle/>
          <a:p>
            <a:r>
              <a:rPr lang="tr-TR" b="1" dirty="0">
                <a:solidFill>
                  <a:srgbClr val="00B0F0"/>
                </a:solidFill>
              </a:rPr>
              <a:t>Adım 6. Proje İş-Zaman Çizelgesi Hazırlayın.</a:t>
            </a:r>
          </a:p>
        </p:txBody>
      </p:sp>
      <p:sp>
        <p:nvSpPr>
          <p:cNvPr id="5" name="İçerik Yer Tutucusu 4"/>
          <p:cNvSpPr>
            <a:spLocks noGrp="1"/>
          </p:cNvSpPr>
          <p:nvPr>
            <p:ph idx="1"/>
          </p:nvPr>
        </p:nvSpPr>
        <p:spPr/>
        <p:txBody>
          <a:bodyPr/>
          <a:lstStyle/>
          <a:p>
            <a:pPr marL="0" indent="0">
              <a:buNone/>
            </a:pPr>
            <a:r>
              <a:rPr lang="tr-TR" dirty="0" smtClean="0"/>
              <a:t>     Haftalık </a:t>
            </a:r>
            <a:r>
              <a:rPr lang="tr-TR" dirty="0"/>
              <a:t>veya </a:t>
            </a:r>
            <a:r>
              <a:rPr lang="tr-TR" dirty="0" smtClean="0"/>
              <a:t>aylık hedefleri </a:t>
            </a:r>
            <a:r>
              <a:rPr lang="tr-TR" dirty="0"/>
              <a:t>gösteren bir programa sahip olmak çok önemlidir. Ne tür hedefler belirlemeniz </a:t>
            </a:r>
            <a:r>
              <a:rPr lang="tr-TR" dirty="0" smtClean="0"/>
              <a:t>gerektiğini danışmanınıza </a:t>
            </a:r>
            <a:r>
              <a:rPr lang="tr-TR" dirty="0"/>
              <a:t>sorun ve bunları haftalık olarak gerçekleştirmeye çalışın.</a:t>
            </a:r>
          </a:p>
          <a:p>
            <a:pPr marL="0" indent="0">
              <a:buNone/>
            </a:pPr>
            <a:endParaRPr lang="tr-TR" dirty="0"/>
          </a:p>
        </p:txBody>
      </p:sp>
    </p:spTree>
    <p:extLst>
      <p:ext uri="{BB962C8B-B14F-4D97-AF65-F5344CB8AC3E}">
        <p14:creationId xmlns:p14="http://schemas.microsoft.com/office/powerpoint/2010/main" val="1347783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idx="4294967295"/>
          </p:nvPr>
        </p:nvSpPr>
        <p:spPr>
          <a:xfrm>
            <a:off x="323528" y="404664"/>
            <a:ext cx="8136904" cy="2664296"/>
          </a:xfrm>
          <a:solidFill>
            <a:schemeClr val="bg2"/>
          </a:solidFill>
        </p:spPr>
        <p:txBody>
          <a:bodyPr>
            <a:noAutofit/>
          </a:bodyPr>
          <a:lstStyle/>
          <a:p>
            <a:r>
              <a:rPr lang="tr-TR" sz="4000" b="1" dirty="0" smtClean="0">
                <a:solidFill>
                  <a:srgbClr val="00B0F0"/>
                </a:solidFill>
              </a:rPr>
              <a:t/>
            </a:r>
            <a:br>
              <a:rPr lang="tr-TR" sz="4000" b="1" dirty="0" smtClean="0">
                <a:solidFill>
                  <a:srgbClr val="00B0F0"/>
                </a:solidFill>
              </a:rPr>
            </a:br>
            <a:r>
              <a:rPr lang="tr-TR" sz="4000" b="1" dirty="0" smtClean="0">
                <a:solidFill>
                  <a:srgbClr val="00B0F0"/>
                </a:solidFill>
              </a:rPr>
              <a:t>Adım </a:t>
            </a:r>
            <a:r>
              <a:rPr lang="tr-TR" sz="4000" b="1" dirty="0">
                <a:solidFill>
                  <a:srgbClr val="00B0F0"/>
                </a:solidFill>
              </a:rPr>
              <a:t>7. Deney veya Gözlemlerinizi Yapın ve Verilerinizi Toplayın (Teknolojik Tasarım</a:t>
            </a:r>
            <a:br>
              <a:rPr lang="tr-TR" sz="4000" b="1" dirty="0">
                <a:solidFill>
                  <a:srgbClr val="00B0F0"/>
                </a:solidFill>
              </a:rPr>
            </a:br>
            <a:r>
              <a:rPr lang="tr-TR" sz="4000" b="1" dirty="0">
                <a:solidFill>
                  <a:srgbClr val="00B0F0"/>
                </a:solidFill>
              </a:rPr>
              <a:t>Projelerinde Prototip Oluşturun</a:t>
            </a:r>
            <a:r>
              <a:rPr lang="tr-TR" sz="4000" dirty="0" smtClean="0">
                <a:solidFill>
                  <a:srgbClr val="00B0F0"/>
                </a:solidFill>
              </a:rPr>
              <a:t>).</a:t>
            </a:r>
            <a:br>
              <a:rPr lang="tr-TR" sz="4000" dirty="0" smtClean="0">
                <a:solidFill>
                  <a:srgbClr val="00B0F0"/>
                </a:solidFill>
              </a:rPr>
            </a:br>
            <a:endParaRPr lang="tr-TR" sz="4000" dirty="0">
              <a:solidFill>
                <a:srgbClr val="00B0F0"/>
              </a:solidFill>
            </a:endParaRPr>
          </a:p>
        </p:txBody>
      </p:sp>
      <p:sp>
        <p:nvSpPr>
          <p:cNvPr id="5" name="İçerik Yer Tutucusu 4"/>
          <p:cNvSpPr>
            <a:spLocks noGrp="1"/>
          </p:cNvSpPr>
          <p:nvPr>
            <p:ph idx="4294967295"/>
          </p:nvPr>
        </p:nvSpPr>
        <p:spPr>
          <a:xfrm>
            <a:off x="323528" y="3212976"/>
            <a:ext cx="8208912" cy="2913187"/>
          </a:xfrm>
          <a:solidFill>
            <a:schemeClr val="accent6">
              <a:lumMod val="20000"/>
              <a:lumOff val="80000"/>
            </a:schemeClr>
          </a:solidFill>
        </p:spPr>
        <p:txBody>
          <a:bodyPr>
            <a:normAutofit/>
          </a:bodyPr>
          <a:lstStyle/>
          <a:p>
            <a:r>
              <a:rPr lang="tr-TR" sz="4000" b="1" dirty="0" smtClean="0">
                <a:solidFill>
                  <a:srgbClr val="00B0F0"/>
                </a:solidFill>
              </a:rPr>
              <a:t>Adım </a:t>
            </a:r>
            <a:r>
              <a:rPr lang="tr-TR" sz="4000" b="1" dirty="0">
                <a:solidFill>
                  <a:srgbClr val="00B0F0"/>
                </a:solidFill>
              </a:rPr>
              <a:t>8. Bulgularınızı Sunun</a:t>
            </a:r>
            <a:r>
              <a:rPr lang="tr-TR" sz="4000" b="1" dirty="0" smtClean="0">
                <a:solidFill>
                  <a:srgbClr val="00B0F0"/>
                </a:solidFill>
              </a:rPr>
              <a:t>.</a:t>
            </a:r>
            <a:endParaRPr lang="tr-TR" sz="4000" b="1" dirty="0">
              <a:solidFill>
                <a:srgbClr val="FF0000"/>
              </a:solidFill>
            </a:endParaRPr>
          </a:p>
          <a:p>
            <a:r>
              <a:rPr lang="tr-TR" sz="4000" b="1" dirty="0">
                <a:solidFill>
                  <a:srgbClr val="00B0F0"/>
                </a:solidFill>
              </a:rPr>
              <a:t>9. Adım: Yarışmaya Gidin ve Keyfini Çıkarın!</a:t>
            </a:r>
          </a:p>
        </p:txBody>
      </p:sp>
    </p:spTree>
    <p:extLst>
      <p:ext uri="{BB962C8B-B14F-4D97-AF65-F5344CB8AC3E}">
        <p14:creationId xmlns:p14="http://schemas.microsoft.com/office/powerpoint/2010/main" val="2680895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669" cy="69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57200" y="274638"/>
            <a:ext cx="8229600" cy="922114"/>
          </a:xfrm>
        </p:spPr>
        <p:txBody>
          <a:bodyPr>
            <a:normAutofit fontScale="90000"/>
          </a:bodyPr>
          <a:lstStyle/>
          <a:p>
            <a:r>
              <a:rPr lang="tr-TR" dirty="0" smtClean="0"/>
              <a:t/>
            </a:r>
            <a:br>
              <a:rPr lang="tr-TR" dirty="0" smtClean="0"/>
            </a:br>
            <a:r>
              <a:rPr lang="tr-TR" b="1" dirty="0" smtClean="0">
                <a:solidFill>
                  <a:srgbClr val="FF0000"/>
                </a:solidFill>
              </a:rPr>
              <a:t>BİLİMSEL </a:t>
            </a:r>
            <a:r>
              <a:rPr lang="tr-TR" b="1" dirty="0">
                <a:solidFill>
                  <a:srgbClr val="FF0000"/>
                </a:solidFill>
              </a:rPr>
              <a:t>SORU SORMA</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467544" y="1196752"/>
            <a:ext cx="8280920" cy="4929411"/>
          </a:xfrm>
          <a:ln>
            <a:solidFill>
              <a:schemeClr val="accent6"/>
            </a:solidFill>
          </a:ln>
        </p:spPr>
        <p:txBody>
          <a:bodyPr>
            <a:normAutofit fontScale="85000" lnSpcReduction="10000"/>
          </a:bodyPr>
          <a:lstStyle/>
          <a:p>
            <a:r>
              <a:rPr lang="tr-TR" dirty="0" smtClean="0">
                <a:solidFill>
                  <a:schemeClr val="tx1">
                    <a:lumMod val="95000"/>
                    <a:lumOff val="5000"/>
                  </a:schemeClr>
                </a:solidFill>
              </a:rPr>
              <a:t>Bilimsel </a:t>
            </a:r>
            <a:r>
              <a:rPr lang="tr-TR" dirty="0">
                <a:solidFill>
                  <a:schemeClr val="tx1">
                    <a:lumMod val="95000"/>
                    <a:lumOff val="5000"/>
                  </a:schemeClr>
                </a:solidFill>
              </a:rPr>
              <a:t>araştırmalar her zaman bir soru ile başlar. Aşağıda bazı bilimsel soru örnekleri verilmiştir.</a:t>
            </a:r>
          </a:p>
          <a:p>
            <a:r>
              <a:rPr lang="tr-TR" dirty="0" smtClean="0">
                <a:solidFill>
                  <a:schemeClr val="tx1">
                    <a:lumMod val="95000"/>
                    <a:lumOff val="5000"/>
                  </a:schemeClr>
                </a:solidFill>
              </a:rPr>
              <a:t> </a:t>
            </a:r>
            <a:r>
              <a:rPr lang="tr-TR" dirty="0">
                <a:solidFill>
                  <a:schemeClr val="tx1">
                    <a:lumMod val="95000"/>
                    <a:lumOff val="5000"/>
                  </a:schemeClr>
                </a:solidFill>
              </a:rPr>
              <a:t>Bitkilerin büyümesinde gün ışığının etkisi nedir?</a:t>
            </a:r>
          </a:p>
          <a:p>
            <a:r>
              <a:rPr lang="tr-TR" dirty="0" smtClean="0">
                <a:solidFill>
                  <a:schemeClr val="tx1">
                    <a:lumMod val="95000"/>
                    <a:lumOff val="5000"/>
                  </a:schemeClr>
                </a:solidFill>
              </a:rPr>
              <a:t> </a:t>
            </a:r>
            <a:r>
              <a:rPr lang="tr-TR" dirty="0">
                <a:solidFill>
                  <a:schemeClr val="tx1">
                    <a:lumMod val="95000"/>
                    <a:lumOff val="5000"/>
                  </a:schemeClr>
                </a:solidFill>
              </a:rPr>
              <a:t>Nem mantarların büyümesini nasıl etkiler?</a:t>
            </a:r>
          </a:p>
          <a:p>
            <a:r>
              <a:rPr lang="tr-TR" dirty="0" smtClean="0">
                <a:solidFill>
                  <a:schemeClr val="tx1">
                    <a:lumMod val="95000"/>
                    <a:lumOff val="5000"/>
                  </a:schemeClr>
                </a:solidFill>
              </a:rPr>
              <a:t> </a:t>
            </a:r>
            <a:r>
              <a:rPr lang="tr-TR" dirty="0">
                <a:solidFill>
                  <a:schemeClr val="tx1">
                    <a:lumMod val="95000"/>
                    <a:lumOff val="5000"/>
                  </a:schemeClr>
                </a:solidFill>
              </a:rPr>
              <a:t>Solucanlar hangi besinleri yiyecek olarak tercih ederler?</a:t>
            </a:r>
          </a:p>
          <a:p>
            <a:r>
              <a:rPr lang="tr-TR" dirty="0" smtClean="0">
                <a:solidFill>
                  <a:schemeClr val="tx1">
                    <a:lumMod val="95000"/>
                    <a:lumOff val="5000"/>
                  </a:schemeClr>
                </a:solidFill>
              </a:rPr>
              <a:t> </a:t>
            </a:r>
            <a:r>
              <a:rPr lang="tr-TR" dirty="0">
                <a:solidFill>
                  <a:schemeClr val="tx1">
                    <a:lumMod val="95000"/>
                    <a:lumOff val="5000"/>
                  </a:schemeClr>
                </a:solidFill>
              </a:rPr>
              <a:t>Bir balonun hacmine sıcaklığın etkisi nedir?</a:t>
            </a:r>
          </a:p>
          <a:p>
            <a:r>
              <a:rPr lang="tr-TR" dirty="0" smtClean="0">
                <a:solidFill>
                  <a:schemeClr val="tx1">
                    <a:lumMod val="95000"/>
                    <a:lumOff val="5000"/>
                  </a:schemeClr>
                </a:solidFill>
              </a:rPr>
              <a:t> </a:t>
            </a:r>
            <a:r>
              <a:rPr lang="tr-TR" dirty="0">
                <a:solidFill>
                  <a:schemeClr val="tx1">
                    <a:lumMod val="95000"/>
                    <a:lumOff val="5000"/>
                  </a:schemeClr>
                </a:solidFill>
              </a:rPr>
              <a:t>Cisimlerin renginin ışığın soğrulmasına etkisi nedir?</a:t>
            </a:r>
          </a:p>
          <a:p>
            <a:r>
              <a:rPr lang="tr-TR" dirty="0" smtClean="0">
                <a:solidFill>
                  <a:schemeClr val="tx1">
                    <a:lumMod val="95000"/>
                    <a:lumOff val="5000"/>
                  </a:schemeClr>
                </a:solidFill>
              </a:rPr>
              <a:t> </a:t>
            </a:r>
            <a:r>
              <a:rPr lang="tr-TR" dirty="0">
                <a:solidFill>
                  <a:schemeClr val="tx1">
                    <a:lumMod val="95000"/>
                    <a:lumOff val="5000"/>
                  </a:schemeClr>
                </a:solidFill>
              </a:rPr>
              <a:t>Hangi metal en iyi iletkendir?</a:t>
            </a:r>
          </a:p>
          <a:p>
            <a:r>
              <a:rPr lang="tr-TR" dirty="0" smtClean="0">
                <a:solidFill>
                  <a:schemeClr val="tx1">
                    <a:lumMod val="95000"/>
                    <a:lumOff val="5000"/>
                  </a:schemeClr>
                </a:solidFill>
              </a:rPr>
              <a:t> </a:t>
            </a:r>
            <a:r>
              <a:rPr lang="tr-TR" dirty="0">
                <a:solidFill>
                  <a:schemeClr val="tx1">
                    <a:lumMod val="95000"/>
                    <a:lumOff val="5000"/>
                  </a:schemeClr>
                </a:solidFill>
              </a:rPr>
              <a:t>Üçgenin iç açıları toplamı nedir?</a:t>
            </a:r>
          </a:p>
          <a:p>
            <a:r>
              <a:rPr lang="tr-TR" dirty="0" smtClean="0">
                <a:solidFill>
                  <a:schemeClr val="tx1">
                    <a:lumMod val="95000"/>
                    <a:lumOff val="5000"/>
                  </a:schemeClr>
                </a:solidFill>
              </a:rPr>
              <a:t> </a:t>
            </a:r>
            <a:r>
              <a:rPr lang="tr-TR" dirty="0">
                <a:solidFill>
                  <a:schemeClr val="tx1">
                    <a:lumMod val="95000"/>
                    <a:lumOff val="5000"/>
                  </a:schemeClr>
                </a:solidFill>
              </a:rPr>
              <a:t>İlk n tane doğal sayının toplamı nedir?</a:t>
            </a:r>
          </a:p>
        </p:txBody>
      </p:sp>
    </p:spTree>
    <p:extLst>
      <p:ext uri="{BB962C8B-B14F-4D97-AF65-F5344CB8AC3E}">
        <p14:creationId xmlns:p14="http://schemas.microsoft.com/office/powerpoint/2010/main" val="2424742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solidFill>
        </p:spPr>
        <p:txBody>
          <a:bodyPr>
            <a:normAutofit fontScale="90000"/>
          </a:bodyPr>
          <a:lstStyle/>
          <a:p>
            <a:r>
              <a:rPr lang="tr-TR" b="1" dirty="0">
                <a:solidFill>
                  <a:srgbClr val="FF0000"/>
                </a:solidFill>
              </a:rPr>
              <a:t>PROJE RAPORU NASIL YAZILMALIDIR?</a:t>
            </a:r>
          </a:p>
        </p:txBody>
      </p:sp>
      <p:sp>
        <p:nvSpPr>
          <p:cNvPr id="3" name="İçerik Yer Tutucusu 2"/>
          <p:cNvSpPr>
            <a:spLocks noGrp="1"/>
          </p:cNvSpPr>
          <p:nvPr>
            <p:ph idx="1"/>
          </p:nvPr>
        </p:nvSpPr>
        <p:spPr>
          <a:xfrm>
            <a:off x="457200" y="1268760"/>
            <a:ext cx="8229600" cy="4857403"/>
          </a:xfrm>
          <a:ln w="38100">
            <a:solidFill>
              <a:srgbClr val="FF0000"/>
            </a:solidFill>
          </a:ln>
        </p:spPr>
        <p:txBody>
          <a:bodyPr>
            <a:normAutofit/>
          </a:bodyPr>
          <a:lstStyle/>
          <a:p>
            <a:pPr marL="0" indent="0">
              <a:buNone/>
            </a:pPr>
            <a:endParaRPr lang="tr-TR" dirty="0" smtClean="0"/>
          </a:p>
          <a:p>
            <a:pPr marL="0" indent="0">
              <a:buNone/>
            </a:pPr>
            <a:r>
              <a:rPr lang="tr-TR" dirty="0" smtClean="0"/>
              <a:t>Her </a:t>
            </a:r>
            <a:r>
              <a:rPr lang="tr-TR" dirty="0"/>
              <a:t>projenin proje hakkında genel bir fikir oluşturacak kısa ve anlaşılır bir özeti yazılmalıdır. </a:t>
            </a:r>
            <a:r>
              <a:rPr lang="tr-TR" dirty="0" smtClean="0"/>
              <a:t>Unutulmamalıdır ki </a:t>
            </a:r>
            <a:r>
              <a:rPr lang="tr-TR" dirty="0"/>
              <a:t>projeyi değerlendirecek jüri ve projeyi okuyanlar en kısa zamanda en iyi şekilde projenizi anlamak isteyecektir</a:t>
            </a:r>
            <a:r>
              <a:rPr lang="tr-TR" dirty="0" smtClean="0"/>
              <a:t>.</a:t>
            </a:r>
            <a:endParaRPr lang="tr-TR" dirty="0"/>
          </a:p>
        </p:txBody>
      </p:sp>
    </p:spTree>
    <p:extLst>
      <p:ext uri="{BB962C8B-B14F-4D97-AF65-F5344CB8AC3E}">
        <p14:creationId xmlns:p14="http://schemas.microsoft.com/office/powerpoint/2010/main" val="291997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ctrTitle"/>
          </p:nvPr>
        </p:nvSpPr>
        <p:spPr>
          <a:xfrm>
            <a:off x="395536" y="404664"/>
            <a:ext cx="7772400" cy="2808312"/>
          </a:xfrm>
          <a:solidFill>
            <a:schemeClr val="accent1">
              <a:lumMod val="20000"/>
              <a:lumOff val="80000"/>
            </a:schemeClr>
          </a:solidFill>
        </p:spPr>
        <p:txBody>
          <a:bodyPr>
            <a:normAutofit/>
          </a:bodyPr>
          <a:lstStyle/>
          <a:p>
            <a:r>
              <a:rPr lang="tr-TR" b="1" dirty="0">
                <a:solidFill>
                  <a:srgbClr val="FF0000"/>
                </a:solidFill>
              </a:rPr>
              <a:t>PROJE ADI:</a:t>
            </a:r>
            <a:br>
              <a:rPr lang="tr-TR" b="1" dirty="0">
                <a:solidFill>
                  <a:srgbClr val="FF0000"/>
                </a:solidFill>
              </a:rPr>
            </a:br>
            <a:r>
              <a:rPr lang="tr-TR" sz="3600" dirty="0"/>
              <a:t>Proje çalışması hakkında genel bir fikir oluşturan tek bir cümle (mümkünse 12 kelimeyi geçmeyen) olmalıdır</a:t>
            </a:r>
          </a:p>
        </p:txBody>
      </p:sp>
      <p:sp>
        <p:nvSpPr>
          <p:cNvPr id="8" name="Alt Başlık 7"/>
          <p:cNvSpPr>
            <a:spLocks noGrp="1"/>
          </p:cNvSpPr>
          <p:nvPr>
            <p:ph type="subTitle" idx="1"/>
          </p:nvPr>
        </p:nvSpPr>
        <p:spPr>
          <a:xfrm>
            <a:off x="539552" y="3573016"/>
            <a:ext cx="7704856" cy="2065784"/>
          </a:xfrm>
          <a:solidFill>
            <a:schemeClr val="accent6">
              <a:lumMod val="40000"/>
              <a:lumOff val="60000"/>
            </a:schemeClr>
          </a:solidFill>
        </p:spPr>
        <p:txBody>
          <a:bodyPr/>
          <a:lstStyle/>
          <a:p>
            <a:r>
              <a:rPr lang="tr-TR" sz="4000" b="1" dirty="0">
                <a:solidFill>
                  <a:srgbClr val="FF0000"/>
                </a:solidFill>
              </a:rPr>
              <a:t>İÇİNDEKİLER:</a:t>
            </a:r>
          </a:p>
          <a:p>
            <a:r>
              <a:rPr lang="tr-TR" dirty="0">
                <a:solidFill>
                  <a:schemeClr val="tx1"/>
                </a:solidFill>
              </a:rPr>
              <a:t>Projenin ana başlık, alt başlık ve sayfa numaralarının yer aldığı listedir.</a:t>
            </a:r>
          </a:p>
        </p:txBody>
      </p:sp>
    </p:spTree>
    <p:extLst>
      <p:ext uri="{BB962C8B-B14F-4D97-AF65-F5344CB8AC3E}">
        <p14:creationId xmlns:p14="http://schemas.microsoft.com/office/powerpoint/2010/main" val="276927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solidFill>
        </p:spPr>
        <p:txBody>
          <a:bodyPr/>
          <a:lstStyle/>
          <a:p>
            <a:r>
              <a:rPr lang="tr-TR" b="1" dirty="0" smtClean="0">
                <a:solidFill>
                  <a:srgbClr val="FF0000"/>
                </a:solidFill>
              </a:rPr>
              <a:t>Proje Özetin </a:t>
            </a:r>
            <a:r>
              <a:rPr lang="tr-TR" b="1" dirty="0">
                <a:solidFill>
                  <a:srgbClr val="FF0000"/>
                </a:solidFill>
              </a:rPr>
              <a:t>tamamı</a:t>
            </a:r>
          </a:p>
        </p:txBody>
      </p:sp>
      <p:sp>
        <p:nvSpPr>
          <p:cNvPr id="3" name="İçerik Yer Tutucusu 2"/>
          <p:cNvSpPr>
            <a:spLocks noGrp="1"/>
          </p:cNvSpPr>
          <p:nvPr>
            <p:ph idx="1"/>
          </p:nvPr>
        </p:nvSpPr>
        <p:spPr>
          <a:ln w="38100">
            <a:solidFill>
              <a:srgbClr val="FF0000"/>
            </a:solidFill>
          </a:ln>
        </p:spPr>
        <p:txBody>
          <a:bodyPr>
            <a:normAutofit/>
          </a:bodyPr>
          <a:lstStyle/>
          <a:p>
            <a:r>
              <a:rPr lang="tr-TR" dirty="0" smtClean="0">
                <a:solidFill>
                  <a:srgbClr val="FF0000"/>
                </a:solidFill>
              </a:rPr>
              <a:t>150-250 </a:t>
            </a:r>
            <a:r>
              <a:rPr lang="tr-TR" dirty="0">
                <a:solidFill>
                  <a:srgbClr val="FF0000"/>
                </a:solidFill>
              </a:rPr>
              <a:t>kelime </a:t>
            </a:r>
            <a:r>
              <a:rPr lang="tr-TR" dirty="0"/>
              <a:t>arasında olmalıdır. Özette projenin amacı, kullanılan yöntem, yapılan gözlem ve elde edilen temel bulgular ve sonuçlardan birkaç cümle ile bahsedilir. Ayrıca proje özetinin altına, proje konusunu genel olarak yansıtan en </a:t>
            </a:r>
            <a:r>
              <a:rPr lang="tr-TR" i="1" u="sng" dirty="0">
                <a:solidFill>
                  <a:srgbClr val="FF0000"/>
                </a:solidFill>
              </a:rPr>
              <a:t>fazla beş kelimeden </a:t>
            </a:r>
            <a:r>
              <a:rPr lang="tr-TR" dirty="0"/>
              <a:t>oluşan anahtar kelimeler verilir. </a:t>
            </a:r>
          </a:p>
        </p:txBody>
      </p:sp>
    </p:spTree>
    <p:extLst>
      <p:ext uri="{BB962C8B-B14F-4D97-AF65-F5344CB8AC3E}">
        <p14:creationId xmlns:p14="http://schemas.microsoft.com/office/powerpoint/2010/main" val="896961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85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853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solidFill>
            <a:schemeClr val="bg2"/>
          </a:solidFill>
        </p:spPr>
        <p:txBody>
          <a:bodyPr/>
          <a:lstStyle/>
          <a:p>
            <a:r>
              <a:rPr lang="tr-TR" b="1" dirty="0">
                <a:solidFill>
                  <a:srgbClr val="FF0000"/>
                </a:solidFill>
              </a:rPr>
              <a:t>1. GİRİŞ</a:t>
            </a:r>
          </a:p>
        </p:txBody>
      </p:sp>
      <p:sp>
        <p:nvSpPr>
          <p:cNvPr id="6" name="İçerik Yer Tutucusu 5"/>
          <p:cNvSpPr>
            <a:spLocks noGrp="1"/>
          </p:cNvSpPr>
          <p:nvPr>
            <p:ph idx="1"/>
          </p:nvPr>
        </p:nvSpPr>
        <p:spPr>
          <a:xfrm>
            <a:off x="457200" y="1268760"/>
            <a:ext cx="8229600" cy="4857403"/>
          </a:xfrm>
          <a:ln w="38100">
            <a:solidFill>
              <a:srgbClr val="FF0000"/>
            </a:solidFill>
          </a:ln>
        </p:spPr>
        <p:txBody>
          <a:bodyPr>
            <a:normAutofit/>
          </a:bodyPr>
          <a:lstStyle/>
          <a:p>
            <a:pPr marL="0" indent="0">
              <a:buNone/>
            </a:pPr>
            <a:r>
              <a:rPr lang="tr-TR" dirty="0" smtClean="0"/>
              <a:t>	Araştırma </a:t>
            </a:r>
            <a:r>
              <a:rPr lang="tr-TR" dirty="0"/>
              <a:t>konusu hakkında yapılmış araştırmaların sonuçlarının ve bu alanda cevapsız olan </a:t>
            </a:r>
            <a:r>
              <a:rPr lang="tr-TR" dirty="0" smtClean="0"/>
              <a:t>soruların bilimsel </a:t>
            </a:r>
            <a:r>
              <a:rPr lang="tr-TR" dirty="0"/>
              <a:t>makalelere dayandırılarak anlatıldığı (kaynak taraması) bölümdür. </a:t>
            </a:r>
            <a:endParaRPr lang="tr-TR" dirty="0" smtClean="0"/>
          </a:p>
          <a:p>
            <a:pPr marL="0" indent="0">
              <a:buNone/>
            </a:pPr>
            <a:r>
              <a:rPr lang="tr-TR" dirty="0"/>
              <a:t>	</a:t>
            </a:r>
            <a:r>
              <a:rPr lang="tr-TR" dirty="0" smtClean="0"/>
              <a:t>Bu </a:t>
            </a:r>
            <a:r>
              <a:rPr lang="tr-TR" dirty="0"/>
              <a:t>bölümde çalışmanızın diğer </a:t>
            </a:r>
            <a:r>
              <a:rPr lang="tr-TR" dirty="0" smtClean="0"/>
              <a:t>benzer çalışmalardan </a:t>
            </a:r>
            <a:r>
              <a:rPr lang="tr-TR" dirty="0"/>
              <a:t>ayrılan yönlerini belirtiniz. </a:t>
            </a:r>
          </a:p>
        </p:txBody>
      </p:sp>
    </p:spTree>
    <p:extLst>
      <p:ext uri="{BB962C8B-B14F-4D97-AF65-F5344CB8AC3E}">
        <p14:creationId xmlns:p14="http://schemas.microsoft.com/office/powerpoint/2010/main" val="234564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764704"/>
            <a:ext cx="8229600" cy="634082"/>
          </a:xfrm>
          <a:solidFill>
            <a:schemeClr val="bg2"/>
          </a:solidFill>
        </p:spPr>
        <p:txBody>
          <a:bodyPr>
            <a:normAutofit fontScale="90000"/>
          </a:bodyPr>
          <a:lstStyle/>
          <a:p>
            <a:r>
              <a:rPr lang="tr-TR" b="1" dirty="0" smtClean="0">
                <a:solidFill>
                  <a:srgbClr val="FF0000"/>
                </a:solidFill>
              </a:rPr>
              <a:t>2</a:t>
            </a:r>
            <a:r>
              <a:rPr lang="tr-TR" b="1" dirty="0">
                <a:solidFill>
                  <a:srgbClr val="FF0000"/>
                </a:solidFill>
              </a:rPr>
              <a:t>. YÖNTEM</a:t>
            </a:r>
            <a:endParaRPr lang="tr-TR" b="1" dirty="0"/>
          </a:p>
        </p:txBody>
      </p:sp>
      <p:sp>
        <p:nvSpPr>
          <p:cNvPr id="3" name="İçerik Yer Tutucusu 2"/>
          <p:cNvSpPr>
            <a:spLocks noGrp="1"/>
          </p:cNvSpPr>
          <p:nvPr>
            <p:ph idx="1"/>
          </p:nvPr>
        </p:nvSpPr>
        <p:spPr>
          <a:xfrm>
            <a:off x="467544" y="1988840"/>
            <a:ext cx="8229600" cy="4425355"/>
          </a:xfrm>
          <a:ln w="38100">
            <a:solidFill>
              <a:srgbClr val="FF0000"/>
            </a:solidFill>
          </a:ln>
        </p:spPr>
        <p:txBody>
          <a:bodyPr>
            <a:normAutofit/>
          </a:bodyPr>
          <a:lstStyle/>
          <a:p>
            <a:pPr marL="0" indent="0">
              <a:buNone/>
            </a:pPr>
            <a:endParaRPr lang="tr-TR" dirty="0" smtClean="0"/>
          </a:p>
          <a:p>
            <a:pPr marL="0" indent="0">
              <a:buNone/>
            </a:pPr>
            <a:endParaRPr lang="tr-TR" dirty="0"/>
          </a:p>
          <a:p>
            <a:pPr marL="0" indent="0">
              <a:buNone/>
            </a:pPr>
            <a:r>
              <a:rPr lang="tr-TR" dirty="0" smtClean="0"/>
              <a:t>	Araştırma </a:t>
            </a:r>
            <a:r>
              <a:rPr lang="tr-TR" dirty="0"/>
              <a:t>yönteminin, veri toplama araçlarının, deney ve gözlem düzeneklerinin ve </a:t>
            </a:r>
            <a:r>
              <a:rPr lang="tr-TR" dirty="0" smtClean="0"/>
              <a:t>verilerin analiz yönteminin  verildiği </a:t>
            </a:r>
            <a:r>
              <a:rPr lang="tr-TR" dirty="0"/>
              <a:t>bölümdür.</a:t>
            </a:r>
          </a:p>
        </p:txBody>
      </p:sp>
    </p:spTree>
    <p:extLst>
      <p:ext uri="{BB962C8B-B14F-4D97-AF65-F5344CB8AC3E}">
        <p14:creationId xmlns:p14="http://schemas.microsoft.com/office/powerpoint/2010/main" val="2089551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solidFill>
        </p:spPr>
        <p:txBody>
          <a:bodyPr/>
          <a:lstStyle/>
          <a:p>
            <a:r>
              <a:rPr lang="tr-TR" b="1" dirty="0">
                <a:solidFill>
                  <a:srgbClr val="FF0000"/>
                </a:solidFill>
              </a:rPr>
              <a:t>3. BULGULAR</a:t>
            </a:r>
          </a:p>
        </p:txBody>
      </p:sp>
      <p:sp>
        <p:nvSpPr>
          <p:cNvPr id="3" name="İçerik Yer Tutucusu 2"/>
          <p:cNvSpPr>
            <a:spLocks noGrp="1"/>
          </p:cNvSpPr>
          <p:nvPr>
            <p:ph idx="1"/>
          </p:nvPr>
        </p:nvSpPr>
        <p:spPr>
          <a:ln w="38100">
            <a:solidFill>
              <a:srgbClr val="FF0000"/>
            </a:solidFill>
          </a:ln>
        </p:spPr>
        <p:txBody>
          <a:bodyPr>
            <a:normAutofit fontScale="92500" lnSpcReduction="20000"/>
          </a:bodyPr>
          <a:lstStyle/>
          <a:p>
            <a:pPr marL="0" indent="0">
              <a:buNone/>
            </a:pPr>
            <a:r>
              <a:rPr lang="tr-TR" dirty="0"/>
              <a:t>Bu bölümde aşağıdaki bilgilere yer verilmelidir.</a:t>
            </a:r>
          </a:p>
          <a:p>
            <a:pPr marL="0" indent="0">
              <a:buNone/>
            </a:pPr>
            <a:r>
              <a:rPr lang="tr-TR" dirty="0" smtClean="0"/>
              <a:t>1. Çalışmada </a:t>
            </a:r>
            <a:r>
              <a:rPr lang="tr-TR" dirty="0"/>
              <a:t>toplanan veriler ve verilere ait analiz sonuçları verilir.</a:t>
            </a:r>
          </a:p>
          <a:p>
            <a:pPr marL="0" indent="0">
              <a:buNone/>
            </a:pPr>
            <a:r>
              <a:rPr lang="tr-TR" dirty="0"/>
              <a:t> </a:t>
            </a:r>
            <a:r>
              <a:rPr lang="tr-TR" dirty="0" smtClean="0"/>
              <a:t>2.  </a:t>
            </a:r>
            <a:r>
              <a:rPr lang="tr-TR" dirty="0"/>
              <a:t>Sonuçlar verilirken bulguların amaçlara uygunluğuna dikkat edilmelidir.</a:t>
            </a:r>
          </a:p>
          <a:p>
            <a:pPr marL="0" indent="0">
              <a:buNone/>
            </a:pPr>
            <a:r>
              <a:rPr lang="tr-TR" dirty="0" smtClean="0"/>
              <a:t>3. </a:t>
            </a:r>
            <a:r>
              <a:rPr lang="tr-TR" dirty="0"/>
              <a:t>Araştırma bulguları </a:t>
            </a:r>
            <a:r>
              <a:rPr lang="tr-TR" i="1" u="sng" dirty="0"/>
              <a:t>tablo, şekil, resim, çizelge </a:t>
            </a:r>
            <a:r>
              <a:rPr lang="tr-TR" dirty="0"/>
              <a:t>gibi araçlarla yorum yapmadan sunulur. Tablo, </a:t>
            </a:r>
            <a:r>
              <a:rPr lang="tr-TR" dirty="0" smtClean="0"/>
              <a:t>şekil, resim, çizelge gibi görsellere mutlaka numara ve açıklama verilmelidir. Ayrıca görsellere metin</a:t>
            </a:r>
          </a:p>
          <a:p>
            <a:pPr marL="0" indent="0">
              <a:buNone/>
            </a:pPr>
            <a:r>
              <a:rPr lang="tr-TR" dirty="0" smtClean="0"/>
              <a:t>içerisinde </a:t>
            </a:r>
            <a:r>
              <a:rPr lang="tr-TR" dirty="0"/>
              <a:t>mutlaka atıfta bulunulmalıdır. </a:t>
            </a:r>
            <a:r>
              <a:rPr lang="tr-TR" dirty="0" smtClean="0"/>
              <a:t>“</a:t>
            </a:r>
            <a:r>
              <a:rPr lang="tr-TR" dirty="0"/>
              <a:t>Tablo 2’de görüldüğü gibi</a:t>
            </a:r>
            <a:r>
              <a:rPr lang="tr-TR" dirty="0" smtClean="0"/>
              <a:t>…” ifadeler </a:t>
            </a:r>
            <a:r>
              <a:rPr lang="tr-TR" dirty="0"/>
              <a:t>kullanılmalıdır </a:t>
            </a:r>
          </a:p>
        </p:txBody>
      </p:sp>
    </p:spTree>
    <p:extLst>
      <p:ext uri="{BB962C8B-B14F-4D97-AF65-F5344CB8AC3E}">
        <p14:creationId xmlns:p14="http://schemas.microsoft.com/office/powerpoint/2010/main" val="2617532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rmAutofit fontScale="90000"/>
          </a:bodyPr>
          <a:lstStyle/>
          <a:p>
            <a:r>
              <a:rPr lang="tr-TR" dirty="0" smtClean="0"/>
              <a:t/>
            </a:r>
            <a:br>
              <a:rPr lang="tr-TR" dirty="0" smtClean="0"/>
            </a:br>
            <a:r>
              <a:rPr lang="tr-TR" b="1" dirty="0" smtClean="0">
                <a:solidFill>
                  <a:srgbClr val="FF0000"/>
                </a:solidFill>
              </a:rPr>
              <a:t>4</a:t>
            </a:r>
            <a:r>
              <a:rPr lang="tr-TR" b="1" dirty="0">
                <a:solidFill>
                  <a:srgbClr val="FF0000"/>
                </a:solidFill>
              </a:rPr>
              <a:t>. Sonuç ve Tartışma</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ln w="38100">
            <a:solidFill>
              <a:srgbClr val="FF0000"/>
            </a:solidFill>
          </a:ln>
        </p:spPr>
        <p:txBody>
          <a:bodyPr>
            <a:normAutofit lnSpcReduction="10000"/>
          </a:bodyPr>
          <a:lstStyle/>
          <a:p>
            <a:r>
              <a:rPr lang="tr-TR" i="1" dirty="0" smtClean="0">
                <a:solidFill>
                  <a:srgbClr val="FF0000"/>
                </a:solidFill>
              </a:rPr>
              <a:t>Proje </a:t>
            </a:r>
            <a:r>
              <a:rPr lang="tr-TR" i="1" dirty="0">
                <a:solidFill>
                  <a:srgbClr val="FF0000"/>
                </a:solidFill>
              </a:rPr>
              <a:t>raporunun en önemli kısımlarından birisi bu bölümdür.</a:t>
            </a:r>
            <a:r>
              <a:rPr lang="tr-TR" dirty="0"/>
              <a:t> Proje çalışması ile ulaşılan sonuçlar bu </a:t>
            </a:r>
            <a:r>
              <a:rPr lang="tr-TR" dirty="0" smtClean="0"/>
              <a:t>kısımda yazılır</a:t>
            </a:r>
            <a:r>
              <a:rPr lang="tr-TR" dirty="0"/>
              <a:t>. Sonuçlar sayısal değerler veya sözlü ifadeler olabilir. Sonuçları tartışırken kaynak araştırmasında yer alan</a:t>
            </a:r>
          </a:p>
          <a:p>
            <a:pPr marL="0" indent="0">
              <a:buNone/>
            </a:pPr>
            <a:r>
              <a:rPr lang="tr-TR" dirty="0"/>
              <a:t> </a:t>
            </a:r>
            <a:r>
              <a:rPr lang="tr-TR" dirty="0" smtClean="0"/>
              <a:t>   benzeri </a:t>
            </a:r>
            <a:r>
              <a:rPr lang="tr-TR" dirty="0"/>
              <a:t>çalışmalarla karşılaştırmalar </a:t>
            </a:r>
            <a:r>
              <a:rPr lang="tr-TR" dirty="0" smtClean="0"/>
              <a:t>yapılır. </a:t>
            </a:r>
          </a:p>
          <a:p>
            <a:pPr marL="0" indent="0" algn="ctr">
              <a:buNone/>
            </a:pPr>
            <a:r>
              <a:rPr lang="tr-TR" dirty="0"/>
              <a:t> </a:t>
            </a:r>
            <a:r>
              <a:rPr lang="tr-TR" dirty="0" smtClean="0"/>
              <a:t>   Bu </a:t>
            </a:r>
            <a:r>
              <a:rPr lang="tr-TR" dirty="0"/>
              <a:t>kısmın sonunda benzer çalışmalar yapacak </a:t>
            </a:r>
            <a:r>
              <a:rPr lang="tr-TR" dirty="0" smtClean="0"/>
              <a:t>             olanlara </a:t>
            </a:r>
            <a:r>
              <a:rPr lang="tr-TR" dirty="0"/>
              <a:t>yol göstermesi bakımından ilgili öneriler </a:t>
            </a:r>
            <a:r>
              <a:rPr lang="tr-TR" dirty="0" smtClean="0"/>
              <a:t> varsa  belirtilir</a:t>
            </a:r>
            <a:r>
              <a:rPr lang="tr-TR" dirty="0"/>
              <a:t>.</a:t>
            </a:r>
          </a:p>
        </p:txBody>
      </p:sp>
    </p:spTree>
    <p:extLst>
      <p:ext uri="{BB962C8B-B14F-4D97-AF65-F5344CB8AC3E}">
        <p14:creationId xmlns:p14="http://schemas.microsoft.com/office/powerpoint/2010/main" val="2746022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solidFill>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5</a:t>
            </a:r>
            <a:r>
              <a:rPr lang="tr-TR" b="1" dirty="0">
                <a:solidFill>
                  <a:srgbClr val="FF0000"/>
                </a:solidFill>
              </a:rPr>
              <a:t>. Kaynakça</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755576" y="1772816"/>
            <a:ext cx="7931224" cy="4277072"/>
          </a:xfrm>
          <a:ln w="38100">
            <a:solidFill>
              <a:srgbClr val="FF0000"/>
            </a:solidFill>
          </a:ln>
        </p:spPr>
        <p:txBody>
          <a:bodyPr>
            <a:normAutofit/>
          </a:bodyPr>
          <a:lstStyle/>
          <a:p>
            <a:endParaRPr lang="tr-TR" dirty="0" smtClean="0"/>
          </a:p>
          <a:p>
            <a:pPr marL="0" indent="0">
              <a:buNone/>
            </a:pPr>
            <a:r>
              <a:rPr lang="tr-TR" dirty="0" smtClean="0"/>
              <a:t>	Proje </a:t>
            </a:r>
            <a:r>
              <a:rPr lang="tr-TR" dirty="0"/>
              <a:t>çalışmasında faydalanılan yazılı-sözlü kaynaklara rapor içerisinde numara verilerek atıfta bulunulur. </a:t>
            </a:r>
            <a:r>
              <a:rPr lang="tr-TR" dirty="0" smtClean="0"/>
              <a:t>Atıfta bulunmadığınız </a:t>
            </a:r>
            <a:r>
              <a:rPr lang="tr-TR" dirty="0"/>
              <a:t>bir kaynağı buradaki listeye asla eklemeyiniz. </a:t>
            </a:r>
          </a:p>
        </p:txBody>
      </p:sp>
    </p:spTree>
    <p:extLst>
      <p:ext uri="{BB962C8B-B14F-4D97-AF65-F5344CB8AC3E}">
        <p14:creationId xmlns:p14="http://schemas.microsoft.com/office/powerpoint/2010/main" val="404989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Ekler</a:t>
            </a:r>
            <a:r>
              <a:rPr lang="tr-TR" b="1" dirty="0">
                <a:solidFill>
                  <a:srgbClr val="FF0000"/>
                </a:solidFill>
              </a:rPr>
              <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457200" y="1340768"/>
            <a:ext cx="8229600" cy="4785395"/>
          </a:xfrm>
          <a:ln w="57150">
            <a:solidFill>
              <a:srgbClr val="FF0000"/>
            </a:solidFill>
          </a:ln>
        </p:spPr>
        <p:txBody>
          <a:bodyPr>
            <a:normAutofit fontScale="92500" lnSpcReduction="10000"/>
          </a:bodyPr>
          <a:lstStyle/>
          <a:p>
            <a:r>
              <a:rPr lang="tr-TR" dirty="0" smtClean="0"/>
              <a:t>Metin </a:t>
            </a:r>
            <a:r>
              <a:rPr lang="tr-TR" dirty="0"/>
              <a:t>içerisinde yer almaları halinde konuyu dağıtan veya çok uzun metinlerden oluşan, çeşitli </a:t>
            </a:r>
            <a:r>
              <a:rPr lang="tr-TR" dirty="0" smtClean="0"/>
              <a:t>araştırma bulgularına </a:t>
            </a:r>
            <a:r>
              <a:rPr lang="tr-TR" dirty="0"/>
              <a:t>dayalı çok uzun tablolar vb. </a:t>
            </a:r>
            <a:r>
              <a:rPr lang="tr-TR" i="1" dirty="0">
                <a:solidFill>
                  <a:srgbClr val="FF0000"/>
                </a:solidFill>
              </a:rPr>
              <a:t>EKLER bölümünde </a:t>
            </a:r>
            <a:r>
              <a:rPr lang="tr-TR" dirty="0"/>
              <a:t>verilebilir. Ayrıca araştırmayı yapmak için alınan </a:t>
            </a:r>
            <a:r>
              <a:rPr lang="tr-TR" dirty="0" smtClean="0"/>
              <a:t>yasal izinler</a:t>
            </a:r>
            <a:r>
              <a:rPr lang="tr-TR" dirty="0"/>
              <a:t>, yazışmalar, gerekirse e-posta örnekleri de burada gösterilmelidir. Bu tür eklerin her biri için uygun </a:t>
            </a:r>
            <a:r>
              <a:rPr lang="tr-TR" dirty="0" smtClean="0"/>
              <a:t>bir başlık </a:t>
            </a:r>
            <a:r>
              <a:rPr lang="tr-TR" dirty="0"/>
              <a:t>seçilerek bunlar metin içerisinde geçiş sıralarına göre </a:t>
            </a:r>
            <a:r>
              <a:rPr lang="tr-TR" dirty="0">
                <a:solidFill>
                  <a:srgbClr val="FF0000"/>
                </a:solidFill>
              </a:rPr>
              <a:t>"Ek 1., Ek 2., Ek 3.,..." </a:t>
            </a:r>
            <a:r>
              <a:rPr lang="tr-TR" dirty="0"/>
              <a:t>şeklinde, her biri ayrı </a:t>
            </a:r>
            <a:r>
              <a:rPr lang="tr-TR" dirty="0" smtClean="0"/>
              <a:t>bir sayfadan </a:t>
            </a:r>
            <a:r>
              <a:rPr lang="tr-TR" dirty="0"/>
              <a:t>başlayacak şekilde yer almalıdır</a:t>
            </a:r>
          </a:p>
        </p:txBody>
      </p:sp>
    </p:spTree>
    <p:extLst>
      <p:ext uri="{BB962C8B-B14F-4D97-AF65-F5344CB8AC3E}">
        <p14:creationId xmlns:p14="http://schemas.microsoft.com/office/powerpoint/2010/main" val="772654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6900"/>
            <a:ext cx="8280920" cy="621069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428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solidFill>
        </p:spPr>
        <p:txBody>
          <a:bodyPr/>
          <a:lstStyle/>
          <a:p>
            <a:r>
              <a:rPr lang="tr-TR" b="1" dirty="0">
                <a:solidFill>
                  <a:srgbClr val="FF0000"/>
                </a:solidFill>
              </a:rPr>
              <a:t>Projelerde Güvenlik Kuralları</a:t>
            </a:r>
          </a:p>
        </p:txBody>
      </p:sp>
      <p:sp>
        <p:nvSpPr>
          <p:cNvPr id="3" name="İçerik Yer Tutucusu 2"/>
          <p:cNvSpPr>
            <a:spLocks noGrp="1"/>
          </p:cNvSpPr>
          <p:nvPr>
            <p:ph idx="1"/>
          </p:nvPr>
        </p:nvSpPr>
        <p:spPr>
          <a:xfrm>
            <a:off x="395536" y="1412776"/>
            <a:ext cx="8219256" cy="4752528"/>
          </a:xfrm>
          <a:ln w="38100">
            <a:solidFill>
              <a:srgbClr val="FF0000"/>
            </a:solidFill>
          </a:ln>
        </p:spPr>
        <p:txBody>
          <a:bodyPr>
            <a:normAutofit fontScale="70000" lnSpcReduction="20000"/>
          </a:bodyPr>
          <a:lstStyle/>
          <a:p>
            <a:r>
              <a:rPr lang="tr-TR" dirty="0"/>
              <a:t>1.İnsanlardan kan almayı ya da herhangi bir madde vermeyi gerektiren deneyler ile önceden alınmış ve depolanmış insan kanıyla yapılan deneyler içeren projeler kabul edilmemektedir.</a:t>
            </a:r>
          </a:p>
          <a:p>
            <a:r>
              <a:rPr lang="tr-TR" dirty="0"/>
              <a:t>2.İnsan içeren deneyler aşağıdakilerle sınırlıdır;</a:t>
            </a:r>
          </a:p>
          <a:p>
            <a:r>
              <a:rPr lang="tr-TR" dirty="0"/>
              <a:t>a) Birey ya da grup davranışlarını ölçmeye yönelik deneyler (</a:t>
            </a:r>
            <a:r>
              <a:rPr lang="tr-TR" dirty="0" smtClean="0"/>
              <a:t>denekleri  rahatsız </a:t>
            </a:r>
            <a:r>
              <a:rPr lang="tr-TR" dirty="0"/>
              <a:t>edici ya da onlara zarar verici koşullar altında olmayan)</a:t>
            </a:r>
          </a:p>
          <a:p>
            <a:r>
              <a:rPr lang="tr-TR" dirty="0"/>
              <a:t>b) Doğal duyusal uyarılara (ışık ya da ses gibi) verilen tepkilerin ölçülmesi</a:t>
            </a:r>
          </a:p>
          <a:p>
            <a:r>
              <a:rPr lang="tr-TR" dirty="0"/>
              <a:t>c) Saç teli ya da damak / yanak içi </a:t>
            </a:r>
            <a:r>
              <a:rPr lang="tr-TR" dirty="0" err="1"/>
              <a:t>epitel</a:t>
            </a:r>
            <a:r>
              <a:rPr lang="tr-TR" dirty="0"/>
              <a:t> döküntüsü örnekleriyle </a:t>
            </a:r>
            <a:r>
              <a:rPr lang="tr-TR" dirty="0" smtClean="0"/>
              <a:t>yapılan DNA </a:t>
            </a:r>
            <a:r>
              <a:rPr lang="tr-TR" dirty="0"/>
              <a:t>analizini içeren deneyler</a:t>
            </a:r>
          </a:p>
          <a:p>
            <a:r>
              <a:rPr lang="tr-TR" dirty="0"/>
              <a:t>3.Denek olarak kullanılacak kişilerin deney hakkında önceden anlaşılabilir biçimde bilgilendirilmesi, denek olmayı kabul ettiğine dair yazılı onay (çocuk denekler için ebeveyn onayı) ile çalışma için destek alınan kurumun etik kurulunun yazılı izni gereklidir</a:t>
            </a:r>
            <a:r>
              <a:rPr lang="tr-TR" dirty="0" smtClean="0"/>
              <a:t>.</a:t>
            </a:r>
            <a:endParaRPr lang="tr-TR" dirty="0"/>
          </a:p>
        </p:txBody>
      </p:sp>
    </p:spTree>
    <p:extLst>
      <p:ext uri="{BB962C8B-B14F-4D97-AF65-F5344CB8AC3E}">
        <p14:creationId xmlns:p14="http://schemas.microsoft.com/office/powerpoint/2010/main" val="4290553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363272" cy="5577483"/>
          </a:xfrm>
          <a:solidFill>
            <a:schemeClr val="bg2"/>
          </a:solidFill>
          <a:ln w="38100">
            <a:solidFill>
              <a:srgbClr val="FF0000"/>
            </a:solidFill>
          </a:ln>
        </p:spPr>
        <p:txBody>
          <a:bodyPr>
            <a:normAutofit fontScale="85000" lnSpcReduction="20000"/>
          </a:bodyPr>
          <a:lstStyle/>
          <a:p>
            <a:r>
              <a:rPr lang="tr-TR" dirty="0" smtClean="0"/>
              <a:t>İnsanları içeren çalışmalar, bireylerin özel hayatlarına müdahale edemez. Herhangi bir şekilde fiziksel veya ruhsal zarar görmemelerine ve kişilik haklarına dikkat edilmelidir</a:t>
            </a:r>
            <a:r>
              <a:rPr lang="tr-TR" dirty="0"/>
              <a:t>.</a:t>
            </a:r>
          </a:p>
          <a:p>
            <a:r>
              <a:rPr lang="tr-TR" dirty="0" smtClean="0"/>
              <a:t>5.Bilgi talep edilen bireylerin bu bilgileri verip vermemeleri tamamen kendi kararları olmalıdır. Bireyler bunun için zorlanamazlar</a:t>
            </a:r>
            <a:r>
              <a:rPr lang="tr-TR" dirty="0"/>
              <a:t>.</a:t>
            </a:r>
          </a:p>
          <a:p>
            <a:r>
              <a:rPr lang="tr-TR" dirty="0" smtClean="0"/>
              <a:t>6.Araştırma amacıyla toplanan özel nitelikteki bilgilerinsadecearaştırmaiçinkullanılmasıvehiçbirşekildebaşkalarıylapaylaşılmamasıgerekmektedir</a:t>
            </a:r>
            <a:r>
              <a:rPr lang="tr-TR" dirty="0"/>
              <a:t>.</a:t>
            </a:r>
          </a:p>
          <a:p>
            <a:r>
              <a:rPr lang="tr-TR" dirty="0"/>
              <a:t>7.Kurumlardayapılacakçalışmalarda,kurumyetkililerindenizinalınmasıgerekmektedir.</a:t>
            </a:r>
          </a:p>
          <a:p>
            <a:r>
              <a:rPr lang="tr-TR" dirty="0" smtClean="0"/>
              <a:t>8.Resmi izin gerektiren projeler yarışma dışı bırakılacaktır.</a:t>
            </a:r>
            <a:endParaRPr lang="tr-TR" dirty="0"/>
          </a:p>
        </p:txBody>
      </p:sp>
    </p:spTree>
    <p:extLst>
      <p:ext uri="{BB962C8B-B14F-4D97-AF65-F5344CB8AC3E}">
        <p14:creationId xmlns:p14="http://schemas.microsoft.com/office/powerpoint/2010/main" val="3785516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586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solidFill>
        </p:spPr>
        <p:txBody>
          <a:bodyPr>
            <a:normAutofit fontScale="90000"/>
          </a:bodyPr>
          <a:lstStyle/>
          <a:p>
            <a:r>
              <a:rPr lang="tr-TR" dirty="0"/>
              <a:t> </a:t>
            </a:r>
            <a:r>
              <a:rPr lang="tr-TR" b="1" dirty="0">
                <a:solidFill>
                  <a:srgbClr val="FF0000"/>
                </a:solidFill>
              </a:rPr>
              <a:t>Başvuru Koşulları, Belgeleri ve Yöntemi</a:t>
            </a:r>
          </a:p>
        </p:txBody>
      </p:sp>
      <p:sp>
        <p:nvSpPr>
          <p:cNvPr id="3" name="İçerik Yer Tutucusu 2"/>
          <p:cNvSpPr>
            <a:spLocks noGrp="1"/>
          </p:cNvSpPr>
          <p:nvPr>
            <p:ph idx="1"/>
          </p:nvPr>
        </p:nvSpPr>
        <p:spPr>
          <a:solidFill>
            <a:schemeClr val="bg2"/>
          </a:solidFill>
          <a:ln w="38100">
            <a:solidFill>
              <a:srgbClr val="FF0000"/>
            </a:solidFill>
          </a:ln>
        </p:spPr>
        <p:txBody>
          <a:bodyPr>
            <a:normAutofit fontScale="85000" lnSpcReduction="20000"/>
          </a:bodyPr>
          <a:lstStyle/>
          <a:p>
            <a:r>
              <a:rPr lang="tr-TR" dirty="0"/>
              <a:t>Yarışmaya, Türkiye ve KKTC’de öğrenim gören </a:t>
            </a:r>
            <a:r>
              <a:rPr lang="tr-TR"/>
              <a:t>tüm </a:t>
            </a:r>
            <a:r>
              <a:rPr lang="tr-TR" smtClean="0"/>
              <a:t>lise öğrencileri </a:t>
            </a:r>
            <a:r>
              <a:rPr lang="tr-TR" dirty="0"/>
              <a:t>katılabilir.</a:t>
            </a:r>
          </a:p>
          <a:p>
            <a:r>
              <a:rPr lang="tr-TR" dirty="0" smtClean="0"/>
              <a:t>Yarışmaya </a:t>
            </a:r>
            <a:r>
              <a:rPr lang="tr-TR" dirty="0"/>
              <a:t>her öğrenci yalnızca bir proje ile katılabilir ve her proje aynı okulda öğrenim gören en çok </a:t>
            </a:r>
            <a:r>
              <a:rPr lang="tr-TR" dirty="0" smtClean="0"/>
              <a:t>iki öğrenci </a:t>
            </a:r>
            <a:r>
              <a:rPr lang="tr-TR" dirty="0"/>
              <a:t>tarafından hazırlanabilir.</a:t>
            </a:r>
          </a:p>
          <a:p>
            <a:r>
              <a:rPr lang="tr-TR" dirty="0" smtClean="0"/>
              <a:t> </a:t>
            </a:r>
            <a:r>
              <a:rPr lang="tr-TR" dirty="0"/>
              <a:t>Bir projede sadece bir danışman görev alabilir ve danışman birden fazla projeye danışmanlık yapabilir.</a:t>
            </a:r>
          </a:p>
          <a:p>
            <a:r>
              <a:rPr lang="tr-TR" dirty="0"/>
              <a:t>Projede danışman olması zorunlu değildir. </a:t>
            </a:r>
            <a:endParaRPr lang="tr-TR" dirty="0" smtClean="0"/>
          </a:p>
          <a:p>
            <a:r>
              <a:rPr lang="tr-TR" dirty="0" smtClean="0"/>
              <a:t>2019 </a:t>
            </a:r>
            <a:r>
              <a:rPr lang="tr-TR" dirty="0"/>
              <a:t>yılı Lise Öğrencileri Enerji Verimliliği Proje Yarışmasına katılanlar, aynı projeyle bu yarışmaya da</a:t>
            </a:r>
          </a:p>
          <a:p>
            <a:pPr marL="0" indent="0">
              <a:buNone/>
            </a:pPr>
            <a:r>
              <a:rPr lang="tr-TR" dirty="0" smtClean="0"/>
              <a:t>    katılırlar </a:t>
            </a:r>
            <a:r>
              <a:rPr lang="tr-TR" dirty="0"/>
              <a:t>ise her iki yarışmadan da elenir.</a:t>
            </a:r>
          </a:p>
        </p:txBody>
      </p:sp>
    </p:spTree>
    <p:extLst>
      <p:ext uri="{BB962C8B-B14F-4D97-AF65-F5344CB8AC3E}">
        <p14:creationId xmlns:p14="http://schemas.microsoft.com/office/powerpoint/2010/main" val="2490777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DEĞERLENDİRME</a:t>
            </a:r>
            <a:endParaRPr lang="tr-TR" b="1" dirty="0">
              <a:solidFill>
                <a:srgbClr val="FF0000"/>
              </a:solidFill>
            </a:endParaRPr>
          </a:p>
        </p:txBody>
      </p:sp>
      <p:pic>
        <p:nvPicPr>
          <p:cNvPr id="1026" name="Picture 2" descr="C:\Users\Ilkay SENTURK\Downloads\Başlıksız-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56084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939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solidFill>
            <a:schemeClr val="accent6">
              <a:lumMod val="20000"/>
              <a:lumOff val="80000"/>
            </a:schemeClr>
          </a:solidFill>
        </p:spPr>
        <p:txBody>
          <a:bodyPr>
            <a:normAutofit fontScale="90000"/>
          </a:bodyPr>
          <a:lstStyle/>
          <a:p>
            <a:r>
              <a:rPr lang="tr-TR" sz="3200" b="1" dirty="0">
                <a:solidFill>
                  <a:srgbClr val="FF0000"/>
                </a:solidFill>
              </a:rPr>
              <a:t>Ön değerlendirme sonucunda başarılı bulunan projeler, bölgelerde yapılacak sergiye </a:t>
            </a:r>
            <a:r>
              <a:rPr lang="tr-TR" sz="3200" b="1" dirty="0" smtClean="0">
                <a:solidFill>
                  <a:srgbClr val="FF0000"/>
                </a:solidFill>
              </a:rPr>
              <a:t>davet edilir.</a:t>
            </a:r>
            <a:endParaRPr lang="tr-TR" sz="3200" b="1" dirty="0">
              <a:solidFill>
                <a:srgbClr val="FF0000"/>
              </a:solidFill>
            </a:endParaRPr>
          </a:p>
        </p:txBody>
      </p:sp>
      <p:sp>
        <p:nvSpPr>
          <p:cNvPr id="7" name="İçerik Yer Tutucusu 6"/>
          <p:cNvSpPr>
            <a:spLocks noGrp="1"/>
          </p:cNvSpPr>
          <p:nvPr>
            <p:ph sz="half" idx="2"/>
          </p:nvPr>
        </p:nvSpPr>
        <p:spPr/>
        <p:txBody>
          <a:bodyPr>
            <a:normAutofit/>
          </a:bodyPr>
          <a:lstStyle/>
          <a:p>
            <a:r>
              <a:rPr lang="tr-TR" sz="2800" b="1" dirty="0">
                <a:solidFill>
                  <a:srgbClr val="002060"/>
                </a:solidFill>
              </a:rPr>
              <a:t>Projeler, sergide jüriler tarafından proje sahibi öğrenciler ile yapılacak </a:t>
            </a:r>
            <a:r>
              <a:rPr lang="tr-TR" sz="2800" b="1" dirty="0" smtClean="0">
                <a:solidFill>
                  <a:srgbClr val="002060"/>
                </a:solidFill>
              </a:rPr>
              <a:t>mülakat yoluyla değerlendirilir</a:t>
            </a:r>
            <a:r>
              <a:rPr lang="tr-TR" sz="2800" b="1" dirty="0">
                <a:solidFill>
                  <a:srgbClr val="002060"/>
                </a:solidFill>
              </a:rPr>
              <a:t>. Proje sahibi öğrencilerden mülakat için sunum hazırlamaları beklenir</a:t>
            </a:r>
            <a:r>
              <a:rPr lang="tr-TR" sz="2800" b="1" dirty="0" smtClean="0">
                <a:solidFill>
                  <a:srgbClr val="002060"/>
                </a:solidFill>
              </a:rPr>
              <a:t>.</a:t>
            </a:r>
            <a:endParaRPr lang="tr-TR" sz="2800" b="1" dirty="0">
              <a:solidFill>
                <a:srgbClr val="002060"/>
              </a:solidFill>
            </a:endParaRPr>
          </a:p>
        </p:txBody>
      </p:sp>
      <p:sp>
        <p:nvSpPr>
          <p:cNvPr id="9" name="İçerik Yer Tutucusu 8"/>
          <p:cNvSpPr>
            <a:spLocks noGrp="1"/>
          </p:cNvSpPr>
          <p:nvPr>
            <p:ph sz="quarter" idx="4"/>
          </p:nvPr>
        </p:nvSpPr>
        <p:spPr>
          <a:xfrm>
            <a:off x="4644009" y="2174874"/>
            <a:ext cx="4042792" cy="4134445"/>
          </a:xfrm>
        </p:spPr>
        <p:txBody>
          <a:bodyPr>
            <a:noAutofit/>
          </a:bodyPr>
          <a:lstStyle/>
          <a:p>
            <a:r>
              <a:rPr lang="tr-TR" b="1" dirty="0">
                <a:solidFill>
                  <a:srgbClr val="0070C0"/>
                </a:solidFill>
              </a:rPr>
              <a:t>Bölgelerde yapılacak yarışmalarda başarılı bulunan projelere Bölge Birinciliği, İkinciliği </a:t>
            </a:r>
            <a:r>
              <a:rPr lang="tr-TR" b="1" dirty="0" smtClean="0">
                <a:solidFill>
                  <a:srgbClr val="0070C0"/>
                </a:solidFill>
              </a:rPr>
              <a:t>ve Üçüncülüğü </a:t>
            </a:r>
            <a:r>
              <a:rPr lang="tr-TR" b="1" dirty="0">
                <a:solidFill>
                  <a:srgbClr val="0070C0"/>
                </a:solidFill>
              </a:rPr>
              <a:t>ödülleri verilir. Bölge Birincileri yarışmanın final aşamasına davet edilir. Ödül </a:t>
            </a:r>
            <a:r>
              <a:rPr lang="tr-TR" b="1" dirty="0" smtClean="0">
                <a:solidFill>
                  <a:srgbClr val="0070C0"/>
                </a:solidFill>
              </a:rPr>
              <a:t>alan öğrencilere </a:t>
            </a:r>
            <a:r>
              <a:rPr lang="tr-TR" b="1" dirty="0">
                <a:solidFill>
                  <a:srgbClr val="0070C0"/>
                </a:solidFill>
              </a:rPr>
              <a:t>para ödülü ve başarı belgesi, danışman öğretmenine para ödülü </a:t>
            </a:r>
            <a:r>
              <a:rPr lang="tr-TR" b="1" dirty="0" smtClean="0">
                <a:solidFill>
                  <a:srgbClr val="0070C0"/>
                </a:solidFill>
              </a:rPr>
              <a:t>verilir.</a:t>
            </a:r>
            <a:endParaRPr lang="tr-TR" b="1" dirty="0">
              <a:solidFill>
                <a:srgbClr val="0070C0"/>
              </a:solidFill>
            </a:endParaRPr>
          </a:p>
        </p:txBody>
      </p:sp>
    </p:spTree>
    <p:extLst>
      <p:ext uri="{BB962C8B-B14F-4D97-AF65-F5344CB8AC3E}">
        <p14:creationId xmlns:p14="http://schemas.microsoft.com/office/powerpoint/2010/main" val="2352137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C00000"/>
                </a:solidFill>
              </a:rPr>
              <a:t>Bölgesel Derecelere Verilen Ödüller</a:t>
            </a:r>
          </a:p>
        </p:txBody>
      </p:sp>
      <p:sp>
        <p:nvSpPr>
          <p:cNvPr id="3" name="İçerik Yer Tutucusu 2"/>
          <p:cNvSpPr>
            <a:spLocks noGrp="1"/>
          </p:cNvSpPr>
          <p:nvPr>
            <p:ph idx="1"/>
          </p:nvPr>
        </p:nvSpPr>
        <p:spPr/>
        <p:txBody>
          <a:bodyPr>
            <a:normAutofit lnSpcReduction="10000"/>
          </a:bodyPr>
          <a:lstStyle/>
          <a:p>
            <a:r>
              <a:rPr lang="tr-TR" dirty="0">
                <a:solidFill>
                  <a:srgbClr val="FF0000"/>
                </a:solidFill>
              </a:rPr>
              <a:t>Öğrenci </a:t>
            </a:r>
            <a:r>
              <a:rPr lang="tr-TR" dirty="0" smtClean="0">
                <a:solidFill>
                  <a:srgbClr val="FF0000"/>
                </a:solidFill>
              </a:rPr>
              <a:t>Ödülleri (Kişi Başı)</a:t>
            </a:r>
          </a:p>
          <a:p>
            <a:r>
              <a:rPr lang="tr-TR" dirty="0"/>
              <a:t>Birincilik 800 </a:t>
            </a:r>
            <a:r>
              <a:rPr lang="tr-TR" dirty="0" smtClean="0"/>
              <a:t>TL</a:t>
            </a:r>
          </a:p>
          <a:p>
            <a:r>
              <a:rPr lang="tr-TR" dirty="0"/>
              <a:t>İkincilik 600 </a:t>
            </a:r>
            <a:r>
              <a:rPr lang="tr-TR" dirty="0" smtClean="0"/>
              <a:t>TL</a:t>
            </a:r>
          </a:p>
          <a:p>
            <a:r>
              <a:rPr lang="tr-TR" dirty="0"/>
              <a:t>Üçüncülük 450 TL</a:t>
            </a:r>
            <a:endParaRPr lang="tr-TR" dirty="0" smtClean="0"/>
          </a:p>
          <a:p>
            <a:r>
              <a:rPr lang="tr-TR" dirty="0" smtClean="0">
                <a:solidFill>
                  <a:srgbClr val="FF0000"/>
                </a:solidFill>
              </a:rPr>
              <a:t>Danışman Ödülleri</a:t>
            </a:r>
          </a:p>
          <a:p>
            <a:r>
              <a:rPr lang="tr-TR" dirty="0"/>
              <a:t>Birincilik </a:t>
            </a:r>
            <a:r>
              <a:rPr lang="tr-TR" dirty="0" smtClean="0"/>
              <a:t>700 </a:t>
            </a:r>
            <a:r>
              <a:rPr lang="tr-TR" dirty="0"/>
              <a:t>TL</a:t>
            </a:r>
          </a:p>
          <a:p>
            <a:r>
              <a:rPr lang="tr-TR" dirty="0"/>
              <a:t>İkincilik </a:t>
            </a:r>
            <a:r>
              <a:rPr lang="tr-TR" dirty="0" smtClean="0"/>
              <a:t>500 </a:t>
            </a:r>
            <a:r>
              <a:rPr lang="tr-TR" dirty="0"/>
              <a:t>TL</a:t>
            </a:r>
          </a:p>
          <a:p>
            <a:r>
              <a:rPr lang="tr-TR" dirty="0"/>
              <a:t>Üçüncülük </a:t>
            </a:r>
            <a:r>
              <a:rPr lang="tr-TR" dirty="0" smtClean="0"/>
              <a:t>400 </a:t>
            </a:r>
            <a:r>
              <a:rPr lang="tr-TR" dirty="0"/>
              <a:t>TL</a:t>
            </a:r>
          </a:p>
          <a:p>
            <a:pPr marL="0" indent="0">
              <a:buNone/>
            </a:pPr>
            <a:endParaRPr lang="tr-TR" dirty="0"/>
          </a:p>
        </p:txBody>
      </p:sp>
    </p:spTree>
    <p:extLst>
      <p:ext uri="{BB962C8B-B14F-4D97-AF65-F5344CB8AC3E}">
        <p14:creationId xmlns:p14="http://schemas.microsoft.com/office/powerpoint/2010/main" val="2560129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rmAutofit fontScale="90000"/>
          </a:bodyPr>
          <a:lstStyle/>
          <a:p>
            <a:r>
              <a:rPr lang="tr-TR" b="1" dirty="0">
                <a:solidFill>
                  <a:srgbClr val="C00000"/>
                </a:solidFill>
              </a:rPr>
              <a:t>Final Yarışmasında ulusal dereceye giren </a:t>
            </a:r>
            <a:r>
              <a:rPr lang="tr-TR" b="1" dirty="0" smtClean="0">
                <a:solidFill>
                  <a:srgbClr val="C00000"/>
                </a:solidFill>
              </a:rPr>
              <a:t>öğrenciler</a:t>
            </a:r>
            <a:endParaRPr lang="tr-TR" b="1" dirty="0">
              <a:solidFill>
                <a:srgbClr val="C00000"/>
              </a:solidFill>
            </a:endParaRPr>
          </a:p>
        </p:txBody>
      </p:sp>
      <p:sp>
        <p:nvSpPr>
          <p:cNvPr id="3" name="İçerik Yer Tutucusu 2"/>
          <p:cNvSpPr>
            <a:spLocks noGrp="1"/>
          </p:cNvSpPr>
          <p:nvPr>
            <p:ph idx="1"/>
          </p:nvPr>
        </p:nvSpPr>
        <p:spPr/>
        <p:txBody>
          <a:bodyPr/>
          <a:lstStyle/>
          <a:p>
            <a:r>
              <a:rPr lang="tr-TR" b="1" dirty="0">
                <a:solidFill>
                  <a:schemeClr val="accent1">
                    <a:lumMod val="75000"/>
                  </a:schemeClr>
                </a:solidFill>
              </a:rPr>
              <a:t>Yılın </a:t>
            </a:r>
            <a:r>
              <a:rPr lang="tr-TR" b="1" dirty="0" smtClean="0">
                <a:solidFill>
                  <a:schemeClr val="accent1">
                    <a:lumMod val="75000"/>
                  </a:schemeClr>
                </a:solidFill>
              </a:rPr>
              <a:t>Genç Araştırmacısı Ödülü : 4000 TL</a:t>
            </a:r>
          </a:p>
          <a:p>
            <a:endParaRPr lang="tr-TR" b="1" dirty="0" smtClean="0">
              <a:solidFill>
                <a:schemeClr val="accent1">
                  <a:lumMod val="75000"/>
                </a:schemeClr>
              </a:solidFill>
            </a:endParaRPr>
          </a:p>
          <a:p>
            <a:r>
              <a:rPr lang="tr-TR" b="1" dirty="0" smtClean="0">
                <a:solidFill>
                  <a:schemeClr val="accent5">
                    <a:lumMod val="75000"/>
                  </a:schemeClr>
                </a:solidFill>
              </a:rPr>
              <a:t>Birincilik    : </a:t>
            </a:r>
            <a:r>
              <a:rPr lang="tr-TR" b="1" dirty="0">
                <a:solidFill>
                  <a:schemeClr val="accent5">
                    <a:lumMod val="75000"/>
                  </a:schemeClr>
                </a:solidFill>
              </a:rPr>
              <a:t>4.000 </a:t>
            </a:r>
            <a:r>
              <a:rPr lang="tr-TR" b="1" dirty="0" smtClean="0">
                <a:solidFill>
                  <a:schemeClr val="accent5">
                    <a:lumMod val="75000"/>
                  </a:schemeClr>
                </a:solidFill>
              </a:rPr>
              <a:t>TL</a:t>
            </a:r>
          </a:p>
          <a:p>
            <a:r>
              <a:rPr lang="tr-TR" b="1" dirty="0">
                <a:solidFill>
                  <a:schemeClr val="accent5">
                    <a:lumMod val="75000"/>
                  </a:schemeClr>
                </a:solidFill>
              </a:rPr>
              <a:t>İkincilik </a:t>
            </a:r>
            <a:r>
              <a:rPr lang="tr-TR" b="1" dirty="0" smtClean="0">
                <a:solidFill>
                  <a:schemeClr val="accent5">
                    <a:lumMod val="75000"/>
                  </a:schemeClr>
                </a:solidFill>
              </a:rPr>
              <a:t>     :  3.500 </a:t>
            </a:r>
            <a:r>
              <a:rPr lang="tr-TR" b="1" dirty="0">
                <a:solidFill>
                  <a:schemeClr val="accent5">
                    <a:lumMod val="75000"/>
                  </a:schemeClr>
                </a:solidFill>
              </a:rPr>
              <a:t>TL</a:t>
            </a:r>
            <a:endParaRPr lang="tr-TR" b="1" dirty="0" smtClean="0">
              <a:solidFill>
                <a:schemeClr val="accent5">
                  <a:lumMod val="75000"/>
                </a:schemeClr>
              </a:solidFill>
            </a:endParaRPr>
          </a:p>
          <a:p>
            <a:r>
              <a:rPr lang="tr-TR" b="1" dirty="0" smtClean="0">
                <a:solidFill>
                  <a:schemeClr val="accent5">
                    <a:lumMod val="75000"/>
                  </a:schemeClr>
                </a:solidFill>
              </a:rPr>
              <a:t>Üçüncülük : </a:t>
            </a:r>
            <a:r>
              <a:rPr lang="tr-TR" b="1" dirty="0">
                <a:solidFill>
                  <a:schemeClr val="accent5">
                    <a:lumMod val="75000"/>
                  </a:schemeClr>
                </a:solidFill>
              </a:rPr>
              <a:t>3.000 </a:t>
            </a:r>
            <a:r>
              <a:rPr lang="tr-TR" b="1" dirty="0" smtClean="0">
                <a:solidFill>
                  <a:schemeClr val="accent5">
                    <a:lumMod val="75000"/>
                  </a:schemeClr>
                </a:solidFill>
              </a:rPr>
              <a:t>TL</a:t>
            </a:r>
          </a:p>
          <a:p>
            <a:pPr marL="0" indent="0">
              <a:buNone/>
            </a:pPr>
            <a:endParaRPr lang="tr-TR" b="1" dirty="0" smtClean="0">
              <a:solidFill>
                <a:schemeClr val="accent5">
                  <a:lumMod val="75000"/>
                </a:schemeClr>
              </a:solidFill>
            </a:endParaRPr>
          </a:p>
          <a:p>
            <a:r>
              <a:rPr lang="tr-TR" b="1" dirty="0">
                <a:solidFill>
                  <a:schemeClr val="accent1">
                    <a:lumMod val="75000"/>
                  </a:schemeClr>
                </a:solidFill>
              </a:rPr>
              <a:t>TEŞVİK </a:t>
            </a:r>
            <a:r>
              <a:rPr lang="tr-TR" b="1" dirty="0" smtClean="0">
                <a:solidFill>
                  <a:schemeClr val="accent1">
                    <a:lumMod val="75000"/>
                  </a:schemeClr>
                </a:solidFill>
              </a:rPr>
              <a:t>ÖDÜLÜ : 2.000 </a:t>
            </a:r>
            <a:r>
              <a:rPr lang="tr-TR" b="1" dirty="0">
                <a:solidFill>
                  <a:schemeClr val="accent1">
                    <a:lumMod val="75000"/>
                  </a:schemeClr>
                </a:solidFill>
              </a:rPr>
              <a:t>TL</a:t>
            </a:r>
          </a:p>
        </p:txBody>
      </p:sp>
    </p:spTree>
    <p:extLst>
      <p:ext uri="{BB962C8B-B14F-4D97-AF65-F5344CB8AC3E}">
        <p14:creationId xmlns:p14="http://schemas.microsoft.com/office/powerpoint/2010/main" val="2902348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90000"/>
            </a:schemeClr>
          </a:solidFill>
        </p:spPr>
        <p:txBody>
          <a:bodyPr/>
          <a:lstStyle/>
          <a:p>
            <a:r>
              <a:rPr lang="tr-TR" b="1" dirty="0" smtClean="0">
                <a:solidFill>
                  <a:srgbClr val="C00000"/>
                </a:solidFill>
              </a:rPr>
              <a:t>EK KATSAYI</a:t>
            </a:r>
            <a:endParaRPr lang="tr-TR" b="1" dirty="0">
              <a:solidFill>
                <a:srgbClr val="C00000"/>
              </a:solidFill>
            </a:endParaRPr>
          </a:p>
        </p:txBody>
      </p:sp>
      <p:sp>
        <p:nvSpPr>
          <p:cNvPr id="3" name="İçerik Yer Tutucusu 2"/>
          <p:cNvSpPr>
            <a:spLocks noGrp="1"/>
          </p:cNvSpPr>
          <p:nvPr>
            <p:ph idx="1"/>
          </p:nvPr>
        </p:nvSpPr>
        <p:spPr>
          <a:solidFill>
            <a:schemeClr val="accent3">
              <a:lumMod val="20000"/>
              <a:lumOff val="80000"/>
            </a:schemeClr>
          </a:solidFill>
        </p:spPr>
        <p:txBody>
          <a:bodyPr>
            <a:normAutofit/>
          </a:bodyPr>
          <a:lstStyle/>
          <a:p>
            <a:r>
              <a:rPr lang="tr-TR" sz="4000" b="1" dirty="0">
                <a:solidFill>
                  <a:srgbClr val="7030A0"/>
                </a:solidFill>
              </a:rPr>
              <a:t>Lise </a:t>
            </a:r>
            <a:r>
              <a:rPr lang="tr-TR" sz="4000" b="1" dirty="0" smtClean="0">
                <a:solidFill>
                  <a:srgbClr val="7030A0"/>
                </a:solidFill>
              </a:rPr>
              <a:t>Öğrencileri Araştırma Projeleri Final Yarışmasında derece alan öğrencilere girdikleri ilk </a:t>
            </a:r>
            <a:r>
              <a:rPr lang="tr-TR" sz="4000" b="1" dirty="0">
                <a:solidFill>
                  <a:srgbClr val="7030A0"/>
                </a:solidFill>
              </a:rPr>
              <a:t>lisans </a:t>
            </a:r>
            <a:r>
              <a:rPr lang="tr-TR" sz="4000" b="1" dirty="0" smtClean="0">
                <a:solidFill>
                  <a:srgbClr val="7030A0"/>
                </a:solidFill>
              </a:rPr>
              <a:t>yerleştirme sınavı </a:t>
            </a:r>
            <a:r>
              <a:rPr lang="tr-TR" sz="4000" b="1" dirty="0">
                <a:solidFill>
                  <a:srgbClr val="7030A0"/>
                </a:solidFill>
              </a:rPr>
              <a:t>sonucuna </a:t>
            </a:r>
            <a:r>
              <a:rPr lang="tr-TR" sz="4000" b="1" dirty="0" smtClean="0">
                <a:solidFill>
                  <a:srgbClr val="7030A0"/>
                </a:solidFill>
              </a:rPr>
              <a:t>göre alanlarıyla ilgili bölümleri tercih </a:t>
            </a:r>
            <a:r>
              <a:rPr lang="tr-TR" sz="4000" b="1" dirty="0">
                <a:solidFill>
                  <a:srgbClr val="7030A0"/>
                </a:solidFill>
              </a:rPr>
              <a:t>etmeleri durumunda ek katsayı verilmektedir.</a:t>
            </a:r>
          </a:p>
          <a:p>
            <a:pPr marL="0" indent="0">
              <a:buNone/>
            </a:pPr>
            <a:endParaRPr lang="tr-TR" dirty="0"/>
          </a:p>
        </p:txBody>
      </p:sp>
    </p:spTree>
    <p:extLst>
      <p:ext uri="{BB962C8B-B14F-4D97-AF65-F5344CB8AC3E}">
        <p14:creationId xmlns:p14="http://schemas.microsoft.com/office/powerpoint/2010/main" val="290573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a:solidFill>
            <a:schemeClr val="accent1">
              <a:lumMod val="40000"/>
              <a:lumOff val="60000"/>
            </a:schemeClr>
          </a:solidFill>
        </p:spPr>
        <p:txBody>
          <a:bodyPr>
            <a:normAutofit/>
          </a:bodyPr>
          <a:lstStyle/>
          <a:p>
            <a:r>
              <a:rPr lang="tr-TR" sz="4000" b="1" dirty="0">
                <a:solidFill>
                  <a:srgbClr val="FF0000"/>
                </a:solidFill>
              </a:rPr>
              <a:t>Uluslararası proje yarışmalarına TÜBİTAK tarafından gönderilecek projeler, Final yarışmasına katılan </a:t>
            </a:r>
            <a:r>
              <a:rPr lang="tr-TR" sz="4000" b="1" dirty="0" smtClean="0">
                <a:solidFill>
                  <a:srgbClr val="FF0000"/>
                </a:solidFill>
              </a:rPr>
              <a:t>projeler arasından belirlenir.</a:t>
            </a:r>
            <a:endParaRPr lang="tr-TR" sz="4000" b="1" dirty="0">
              <a:solidFill>
                <a:srgbClr val="FF0000"/>
              </a:solidFill>
            </a:endParaRPr>
          </a:p>
        </p:txBody>
      </p:sp>
    </p:spTree>
    <p:extLst>
      <p:ext uri="{BB962C8B-B14F-4D97-AF65-F5344CB8AC3E}">
        <p14:creationId xmlns:p14="http://schemas.microsoft.com/office/powerpoint/2010/main" val="65080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b="1" dirty="0" smtClean="0">
                <a:solidFill>
                  <a:srgbClr val="FF0000"/>
                </a:solidFill>
              </a:rPr>
              <a:t>ÖNEMLİDİR!!!</a:t>
            </a:r>
            <a:endParaRPr lang="tr-TR" b="1" dirty="0">
              <a:solidFill>
                <a:srgbClr val="FF0000"/>
              </a:solidFill>
            </a:endParaRPr>
          </a:p>
        </p:txBody>
      </p:sp>
      <p:sp>
        <p:nvSpPr>
          <p:cNvPr id="3" name="İçerik Yer Tutucusu 2"/>
          <p:cNvSpPr>
            <a:spLocks noGrp="1"/>
          </p:cNvSpPr>
          <p:nvPr>
            <p:ph idx="4294967295"/>
          </p:nvPr>
        </p:nvSpPr>
        <p:spPr>
          <a:xfrm>
            <a:off x="467544" y="1268760"/>
            <a:ext cx="8280920" cy="4752628"/>
          </a:xfrm>
          <a:solidFill>
            <a:schemeClr val="accent3">
              <a:lumMod val="20000"/>
              <a:lumOff val="80000"/>
            </a:schemeClr>
          </a:solidFill>
        </p:spPr>
        <p:txBody>
          <a:bodyPr>
            <a:normAutofit/>
          </a:bodyPr>
          <a:lstStyle/>
          <a:p>
            <a:r>
              <a:rPr lang="tr-TR" b="1" dirty="0">
                <a:solidFill>
                  <a:srgbClr val="002060"/>
                </a:solidFill>
              </a:rPr>
              <a:t>Uluslararası Proje Yarışmalarına TÜBİTAK tarafından gönderilerek Birincilik, İkincilik </a:t>
            </a:r>
            <a:r>
              <a:rPr lang="tr-TR" b="1" dirty="0" smtClean="0">
                <a:solidFill>
                  <a:srgbClr val="002060"/>
                </a:solidFill>
              </a:rPr>
              <a:t>ve Üçüncülük </a:t>
            </a:r>
            <a:r>
              <a:rPr lang="tr-TR" b="1" dirty="0">
                <a:solidFill>
                  <a:srgbClr val="002060"/>
                </a:solidFill>
              </a:rPr>
              <a:t>ödüllerinden birini alan öğrenciler, derece aldıkları alanla ilgili bir bölümü tercih </a:t>
            </a:r>
            <a:r>
              <a:rPr lang="tr-TR" b="1" dirty="0" smtClean="0">
                <a:solidFill>
                  <a:srgbClr val="002060"/>
                </a:solidFill>
              </a:rPr>
              <a:t>etmeleri durumunda </a:t>
            </a:r>
            <a:r>
              <a:rPr lang="tr-TR" b="1" dirty="0">
                <a:solidFill>
                  <a:srgbClr val="002060"/>
                </a:solidFill>
              </a:rPr>
              <a:t>alanlarındaki yükseköğretim programlarından burslu programlar hariç kontenjan dışından</a:t>
            </a:r>
          </a:p>
          <a:p>
            <a:pPr marL="0" indent="0">
              <a:buNone/>
            </a:pPr>
            <a:r>
              <a:rPr lang="tr-TR" b="1" dirty="0" smtClean="0">
                <a:solidFill>
                  <a:srgbClr val="002060"/>
                </a:solidFill>
              </a:rPr>
              <a:t>     ÖSYM </a:t>
            </a:r>
            <a:r>
              <a:rPr lang="tr-TR" b="1" dirty="0">
                <a:solidFill>
                  <a:srgbClr val="002060"/>
                </a:solidFill>
              </a:rPr>
              <a:t>tarafından yerleştirilir. (Bkz. 2019 YKS </a:t>
            </a:r>
            <a:r>
              <a:rPr lang="tr-TR" b="1" dirty="0" smtClean="0">
                <a:solidFill>
                  <a:srgbClr val="002060"/>
                </a:solidFill>
              </a:rPr>
              <a:t>     Kılavuzu</a:t>
            </a:r>
            <a:r>
              <a:rPr lang="tr-TR" b="1" dirty="0">
                <a:solidFill>
                  <a:srgbClr val="002060"/>
                </a:solidFill>
              </a:rPr>
              <a:t>).</a:t>
            </a:r>
          </a:p>
        </p:txBody>
      </p:sp>
    </p:spTree>
    <p:extLst>
      <p:ext uri="{BB962C8B-B14F-4D97-AF65-F5344CB8AC3E}">
        <p14:creationId xmlns:p14="http://schemas.microsoft.com/office/powerpoint/2010/main" val="1681126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normAutofit fontScale="90000"/>
          </a:bodyPr>
          <a:lstStyle/>
          <a:p>
            <a:r>
              <a:rPr lang="tr-TR" b="1" dirty="0">
                <a:solidFill>
                  <a:srgbClr val="C00000"/>
                </a:solidFill>
              </a:rPr>
              <a:t>Uluslararası Derecelere Verilen Ödüller</a:t>
            </a:r>
          </a:p>
        </p:txBody>
      </p:sp>
      <p:sp>
        <p:nvSpPr>
          <p:cNvPr id="3" name="İçerik Yer Tutucusu 2"/>
          <p:cNvSpPr>
            <a:spLocks noGrp="1"/>
          </p:cNvSpPr>
          <p:nvPr>
            <p:ph idx="1"/>
          </p:nvPr>
        </p:nvSpPr>
        <p:spPr>
          <a:solidFill>
            <a:schemeClr val="accent6">
              <a:lumMod val="20000"/>
              <a:lumOff val="80000"/>
            </a:schemeClr>
          </a:solidFill>
        </p:spPr>
        <p:txBody>
          <a:bodyPr>
            <a:normAutofit fontScale="92500" lnSpcReduction="20000"/>
          </a:bodyPr>
          <a:lstStyle/>
          <a:p>
            <a:pPr marL="0" indent="0" algn="ctr">
              <a:buNone/>
            </a:pPr>
            <a:r>
              <a:rPr lang="tr-TR" b="1" dirty="0" smtClean="0">
                <a:solidFill>
                  <a:srgbClr val="C00000"/>
                </a:solidFill>
              </a:rPr>
              <a:t>DOĞRUDAN YERLEŞTİRME HAKKI</a:t>
            </a:r>
          </a:p>
          <a:p>
            <a:pPr algn="just"/>
            <a:r>
              <a:rPr lang="tr-TR" dirty="0" smtClean="0"/>
              <a:t>Uluslararası </a:t>
            </a:r>
            <a:r>
              <a:rPr lang="tr-TR" dirty="0"/>
              <a:t>Proje Yarışmalarında 1. 2. 3.</a:t>
            </a:r>
          </a:p>
          <a:p>
            <a:pPr marL="0" indent="0" algn="just">
              <a:buNone/>
            </a:pPr>
            <a:r>
              <a:rPr lang="tr-TR" dirty="0" smtClean="0"/>
              <a:t>    derecelerini </a:t>
            </a:r>
            <a:r>
              <a:rPr lang="tr-TR" dirty="0"/>
              <a:t>alan öğrenciler bir defaya mahsus</a:t>
            </a:r>
          </a:p>
          <a:p>
            <a:pPr marL="0" indent="0" algn="just">
              <a:buNone/>
            </a:pPr>
            <a:r>
              <a:rPr lang="tr-TR" dirty="0" smtClean="0"/>
              <a:t>    olmak </a:t>
            </a:r>
            <a:r>
              <a:rPr lang="tr-TR" dirty="0"/>
              <a:t>üzere devlet üniversitelerinin tıp, fen </a:t>
            </a:r>
            <a:r>
              <a:rPr lang="tr-TR" dirty="0" smtClean="0"/>
              <a:t>ve</a:t>
            </a:r>
          </a:p>
          <a:p>
            <a:pPr marL="0" indent="0" algn="just">
              <a:buNone/>
            </a:pPr>
            <a:r>
              <a:rPr lang="tr-TR" dirty="0" smtClean="0"/>
              <a:t>    mühendislik fakültelerinin ilgili bölümlerine</a:t>
            </a:r>
          </a:p>
          <a:p>
            <a:pPr marL="0" indent="0" algn="just">
              <a:buNone/>
            </a:pPr>
            <a:r>
              <a:rPr lang="tr-TR" dirty="0" smtClean="0"/>
              <a:t>    sınavsız </a:t>
            </a:r>
            <a:r>
              <a:rPr lang="tr-TR" dirty="0"/>
              <a:t>doğrudan yerleştirilme hakkına sahiptir.</a:t>
            </a:r>
          </a:p>
          <a:p>
            <a:pPr algn="just"/>
            <a:r>
              <a:rPr lang="tr-TR" dirty="0"/>
              <a:t>Bazı Özel Üniversiteler de 2014 yılı itibariyle</a:t>
            </a:r>
          </a:p>
          <a:p>
            <a:pPr marL="0" indent="0" algn="just">
              <a:buNone/>
            </a:pPr>
            <a:r>
              <a:rPr lang="tr-TR" dirty="0" smtClean="0"/>
              <a:t>    öğrencilerin </a:t>
            </a:r>
            <a:r>
              <a:rPr lang="tr-TR" dirty="0"/>
              <a:t>doğrudan yerleştirilmeleri için bazı</a:t>
            </a:r>
          </a:p>
          <a:p>
            <a:pPr marL="0" indent="0" algn="just">
              <a:buNone/>
            </a:pPr>
            <a:r>
              <a:rPr lang="tr-TR" dirty="0" smtClean="0"/>
              <a:t>    bölümlerde </a:t>
            </a:r>
            <a:r>
              <a:rPr lang="tr-TR" dirty="0"/>
              <a:t>ek kontenjan tanımıştır</a:t>
            </a:r>
            <a:r>
              <a:rPr lang="tr-TR" dirty="0" smtClean="0"/>
              <a:t>.</a:t>
            </a:r>
            <a:endParaRPr lang="tr-TR" dirty="0"/>
          </a:p>
        </p:txBody>
      </p:sp>
    </p:spTree>
    <p:extLst>
      <p:ext uri="{BB962C8B-B14F-4D97-AF65-F5344CB8AC3E}">
        <p14:creationId xmlns:p14="http://schemas.microsoft.com/office/powerpoint/2010/main" val="1607673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lstStyle/>
          <a:p>
            <a:r>
              <a:rPr lang="tr-TR" b="1" dirty="0">
                <a:solidFill>
                  <a:srgbClr val="C00000"/>
                </a:solidFill>
              </a:rPr>
              <a:t>LİSANS BURSU</a:t>
            </a:r>
          </a:p>
        </p:txBody>
      </p:sp>
      <p:sp>
        <p:nvSpPr>
          <p:cNvPr id="3" name="İçerik Yer Tutucusu 2"/>
          <p:cNvSpPr>
            <a:spLocks noGrp="1"/>
          </p:cNvSpPr>
          <p:nvPr>
            <p:ph idx="1"/>
          </p:nvPr>
        </p:nvSpPr>
        <p:spPr>
          <a:solidFill>
            <a:schemeClr val="accent1">
              <a:lumMod val="20000"/>
              <a:lumOff val="80000"/>
            </a:schemeClr>
          </a:solidFill>
        </p:spPr>
        <p:txBody>
          <a:bodyPr/>
          <a:lstStyle/>
          <a:p>
            <a:r>
              <a:rPr lang="tr-TR" b="1" dirty="0">
                <a:solidFill>
                  <a:schemeClr val="accent5">
                    <a:lumMod val="50000"/>
                  </a:schemeClr>
                </a:solidFill>
              </a:rPr>
              <a:t>Lise öğrenimini bitirdikten sonra gireceği ilk</a:t>
            </a:r>
          </a:p>
          <a:p>
            <a:pPr marL="0" indent="0">
              <a:buNone/>
            </a:pPr>
            <a:r>
              <a:rPr lang="tr-TR" b="1" dirty="0" smtClean="0">
                <a:solidFill>
                  <a:schemeClr val="accent5">
                    <a:lumMod val="50000"/>
                  </a:schemeClr>
                </a:solidFill>
              </a:rPr>
              <a:t>    lisans </a:t>
            </a:r>
            <a:r>
              <a:rPr lang="tr-TR" b="1" dirty="0">
                <a:solidFill>
                  <a:schemeClr val="accent5">
                    <a:lumMod val="50000"/>
                  </a:schemeClr>
                </a:solidFill>
              </a:rPr>
              <a:t>yerleştirme sınavı (LYS) sonucunda</a:t>
            </a:r>
          </a:p>
          <a:p>
            <a:pPr marL="0" indent="0">
              <a:buNone/>
            </a:pPr>
            <a:r>
              <a:rPr lang="tr-TR" b="1" dirty="0" smtClean="0">
                <a:solidFill>
                  <a:schemeClr val="accent5">
                    <a:lumMod val="50000"/>
                  </a:schemeClr>
                </a:solidFill>
              </a:rPr>
              <a:t>   üniversitelerimizin </a:t>
            </a:r>
            <a:r>
              <a:rPr lang="tr-TR" b="1" dirty="0">
                <a:solidFill>
                  <a:schemeClr val="accent5">
                    <a:lumMod val="50000"/>
                  </a:schemeClr>
                </a:solidFill>
              </a:rPr>
              <a:t>bu yarışma alanlarıyla ilgili</a:t>
            </a:r>
          </a:p>
          <a:p>
            <a:pPr marL="0" indent="0">
              <a:buNone/>
            </a:pPr>
            <a:r>
              <a:rPr lang="tr-TR" b="1" dirty="0" smtClean="0">
                <a:solidFill>
                  <a:schemeClr val="accent5">
                    <a:lumMod val="50000"/>
                  </a:schemeClr>
                </a:solidFill>
              </a:rPr>
              <a:t>   bölümlerinden </a:t>
            </a:r>
            <a:r>
              <a:rPr lang="tr-TR" b="1" dirty="0">
                <a:solidFill>
                  <a:schemeClr val="accent5">
                    <a:lumMod val="50000"/>
                  </a:schemeClr>
                </a:solidFill>
              </a:rPr>
              <a:t>birini kazanarak kayıt yaptıran</a:t>
            </a:r>
          </a:p>
          <a:p>
            <a:pPr marL="0" indent="0">
              <a:buNone/>
            </a:pPr>
            <a:r>
              <a:rPr lang="tr-TR" b="1" dirty="0" smtClean="0">
                <a:solidFill>
                  <a:schemeClr val="accent5">
                    <a:lumMod val="50000"/>
                  </a:schemeClr>
                </a:solidFill>
              </a:rPr>
              <a:t>   öğrenciler </a:t>
            </a:r>
            <a:r>
              <a:rPr lang="tr-TR" b="1" dirty="0">
                <a:solidFill>
                  <a:schemeClr val="accent5">
                    <a:lumMod val="50000"/>
                  </a:schemeClr>
                </a:solidFill>
              </a:rPr>
              <a:t>2205 - Yurt İçi Lisans Burs</a:t>
            </a:r>
          </a:p>
          <a:p>
            <a:pPr marL="0" indent="0">
              <a:buNone/>
            </a:pPr>
            <a:r>
              <a:rPr lang="tr-TR" b="1" dirty="0" smtClean="0">
                <a:solidFill>
                  <a:schemeClr val="accent5">
                    <a:lumMod val="50000"/>
                  </a:schemeClr>
                </a:solidFill>
              </a:rPr>
              <a:t>   Programı’ndan </a:t>
            </a:r>
            <a:r>
              <a:rPr lang="tr-TR" b="1" dirty="0">
                <a:solidFill>
                  <a:schemeClr val="accent5">
                    <a:lumMod val="50000"/>
                  </a:schemeClr>
                </a:solidFill>
              </a:rPr>
              <a:t>yararlandırılır</a:t>
            </a:r>
            <a:r>
              <a:rPr lang="tr-TR" dirty="0"/>
              <a:t>.</a:t>
            </a:r>
          </a:p>
          <a:p>
            <a:endParaRPr lang="tr-TR" dirty="0"/>
          </a:p>
        </p:txBody>
      </p:sp>
    </p:spTree>
    <p:extLst>
      <p:ext uri="{BB962C8B-B14F-4D97-AF65-F5344CB8AC3E}">
        <p14:creationId xmlns:p14="http://schemas.microsoft.com/office/powerpoint/2010/main" val="3580372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3">
              <a:lumMod val="20000"/>
              <a:lumOff val="80000"/>
            </a:schemeClr>
          </a:solidFill>
        </p:spPr>
        <p:txBody>
          <a:bodyPr/>
          <a:lstStyle/>
          <a:p>
            <a:r>
              <a:rPr lang="tr-TR" b="1" dirty="0" smtClean="0">
                <a:solidFill>
                  <a:srgbClr val="C00000"/>
                </a:solidFill>
              </a:rPr>
              <a:t>EK KATSAYI</a:t>
            </a:r>
            <a:endParaRPr lang="tr-TR" b="1" dirty="0">
              <a:solidFill>
                <a:srgbClr val="C00000"/>
              </a:solidFill>
            </a:endParaRPr>
          </a:p>
        </p:txBody>
      </p:sp>
      <p:sp>
        <p:nvSpPr>
          <p:cNvPr id="3" name="İçerik Yer Tutucusu 2"/>
          <p:cNvSpPr>
            <a:spLocks noGrp="1"/>
          </p:cNvSpPr>
          <p:nvPr>
            <p:ph idx="1"/>
          </p:nvPr>
        </p:nvSpPr>
        <p:spPr>
          <a:solidFill>
            <a:schemeClr val="accent5">
              <a:lumMod val="20000"/>
              <a:lumOff val="80000"/>
            </a:schemeClr>
          </a:solidFill>
        </p:spPr>
        <p:txBody>
          <a:bodyPr/>
          <a:lstStyle/>
          <a:p>
            <a:r>
              <a:rPr lang="tr-TR" b="1" dirty="0">
                <a:solidFill>
                  <a:schemeClr val="accent5">
                    <a:lumMod val="50000"/>
                  </a:schemeClr>
                </a:solidFill>
              </a:rPr>
              <a:t>Uluslararası Proje Yarışmalarında derece</a:t>
            </a:r>
          </a:p>
          <a:p>
            <a:pPr marL="0" indent="0">
              <a:buNone/>
            </a:pPr>
            <a:r>
              <a:rPr lang="tr-TR" b="1" dirty="0" smtClean="0">
                <a:solidFill>
                  <a:schemeClr val="accent5">
                    <a:lumMod val="50000"/>
                  </a:schemeClr>
                </a:solidFill>
              </a:rPr>
              <a:t>   alan </a:t>
            </a:r>
            <a:r>
              <a:rPr lang="tr-TR" b="1" dirty="0">
                <a:solidFill>
                  <a:schemeClr val="accent5">
                    <a:lumMod val="50000"/>
                  </a:schemeClr>
                </a:solidFill>
              </a:rPr>
              <a:t>öğrencilere girdikleri ilk lisans</a:t>
            </a:r>
          </a:p>
          <a:p>
            <a:pPr marL="0" indent="0">
              <a:buNone/>
            </a:pPr>
            <a:r>
              <a:rPr lang="tr-TR" b="1" dirty="0" smtClean="0">
                <a:solidFill>
                  <a:schemeClr val="accent5">
                    <a:lumMod val="50000"/>
                  </a:schemeClr>
                </a:solidFill>
              </a:rPr>
              <a:t>    yerleştirme </a:t>
            </a:r>
            <a:r>
              <a:rPr lang="tr-TR" b="1" dirty="0">
                <a:solidFill>
                  <a:schemeClr val="accent5">
                    <a:lumMod val="50000"/>
                  </a:schemeClr>
                </a:solidFill>
              </a:rPr>
              <a:t>sınavı sonucuna göre alanlarıyla</a:t>
            </a:r>
          </a:p>
          <a:p>
            <a:pPr marL="0" indent="0">
              <a:buNone/>
            </a:pPr>
            <a:r>
              <a:rPr lang="tr-TR" b="1" dirty="0" smtClean="0">
                <a:solidFill>
                  <a:schemeClr val="accent5">
                    <a:lumMod val="50000"/>
                  </a:schemeClr>
                </a:solidFill>
              </a:rPr>
              <a:t>    ilgili </a:t>
            </a:r>
            <a:r>
              <a:rPr lang="tr-TR" b="1" dirty="0">
                <a:solidFill>
                  <a:schemeClr val="accent5">
                    <a:lumMod val="50000"/>
                  </a:schemeClr>
                </a:solidFill>
              </a:rPr>
              <a:t>bölümleri tercih etmeleri durumunda</a:t>
            </a:r>
          </a:p>
          <a:p>
            <a:pPr marL="0" indent="0">
              <a:buNone/>
            </a:pPr>
            <a:r>
              <a:rPr lang="tr-TR" b="1" dirty="0" smtClean="0">
                <a:solidFill>
                  <a:schemeClr val="accent5">
                    <a:lumMod val="50000"/>
                  </a:schemeClr>
                </a:solidFill>
              </a:rPr>
              <a:t>    ek </a:t>
            </a:r>
            <a:r>
              <a:rPr lang="tr-TR" b="1" dirty="0">
                <a:solidFill>
                  <a:schemeClr val="accent5">
                    <a:lumMod val="50000"/>
                  </a:schemeClr>
                </a:solidFill>
              </a:rPr>
              <a:t>katsayı verilmektedir.</a:t>
            </a:r>
          </a:p>
        </p:txBody>
      </p:sp>
    </p:spTree>
    <p:extLst>
      <p:ext uri="{BB962C8B-B14F-4D97-AF65-F5344CB8AC3E}">
        <p14:creationId xmlns:p14="http://schemas.microsoft.com/office/powerpoint/2010/main" val="1303731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bg2"/>
          </a:solidFill>
          <a:ln w="38100">
            <a:solidFill>
              <a:srgbClr val="FF0000"/>
            </a:solidFill>
          </a:ln>
        </p:spPr>
        <p:txBody>
          <a:bodyPr>
            <a:normAutofit fontScale="92500" lnSpcReduction="20000"/>
          </a:bodyPr>
          <a:lstStyle/>
          <a:p>
            <a:r>
              <a:rPr lang="tr-TR" dirty="0"/>
              <a:t> 2019 yılı Lise Öğrencileri Araştırma Projeleri Yarışması Proje Rehberine göre hazırlanan ve </a:t>
            </a:r>
            <a:r>
              <a:rPr lang="tr-TR" dirty="0" smtClean="0"/>
              <a:t>tamamlanan projelerin </a:t>
            </a:r>
            <a:r>
              <a:rPr lang="tr-TR" dirty="0"/>
              <a:t>başvuruları </a:t>
            </a:r>
            <a:r>
              <a:rPr lang="tr-TR" dirty="0">
                <a:solidFill>
                  <a:srgbClr val="FF0000"/>
                </a:solidFill>
              </a:rPr>
              <a:t>20 Aralık 2018 </a:t>
            </a:r>
            <a:r>
              <a:rPr lang="tr-TR" dirty="0"/>
              <a:t>tarihinde başlar ve </a:t>
            </a:r>
            <a:r>
              <a:rPr lang="tr-TR" dirty="0">
                <a:solidFill>
                  <a:srgbClr val="FF0000"/>
                </a:solidFill>
              </a:rPr>
              <a:t>04 Ocak 2019 </a:t>
            </a:r>
            <a:r>
              <a:rPr lang="tr-TR" dirty="0"/>
              <a:t>tarihinde, saat 17.30’da sona erer.</a:t>
            </a:r>
          </a:p>
          <a:p>
            <a:r>
              <a:rPr lang="tr-TR" dirty="0"/>
              <a:t>Başvurular </a:t>
            </a:r>
            <a:r>
              <a:rPr lang="tr-TR" dirty="0">
                <a:solidFill>
                  <a:srgbClr val="0070C0"/>
                </a:solidFill>
              </a:rPr>
              <a:t>https://e-bideb.tubitak.gov.tr </a:t>
            </a:r>
            <a:r>
              <a:rPr lang="tr-TR" dirty="0"/>
              <a:t>adresinden çevrimiçi olarak yapılır. Başvuru yapacak </a:t>
            </a:r>
            <a:r>
              <a:rPr lang="tr-TR" dirty="0" smtClean="0"/>
              <a:t>öğrenciler (proje </a:t>
            </a:r>
            <a:r>
              <a:rPr lang="tr-TR" dirty="0"/>
              <a:t>iki öğrenci tarafından hazırlanmışsa her iki öğrenci) ve varsa danışmanın </a:t>
            </a:r>
            <a:r>
              <a:rPr lang="tr-TR" dirty="0" err="1"/>
              <a:t>ARBİS’e</a:t>
            </a:r>
            <a:r>
              <a:rPr lang="tr-TR" dirty="0"/>
              <a:t> kayıtlı </a:t>
            </a:r>
            <a:r>
              <a:rPr lang="tr-TR" dirty="0" smtClean="0"/>
              <a:t>olması gerekir.</a:t>
            </a:r>
          </a:p>
          <a:p>
            <a:r>
              <a:rPr lang="tr-TR" dirty="0" smtClean="0"/>
              <a:t> </a:t>
            </a:r>
            <a:r>
              <a:rPr lang="tr-TR" dirty="0"/>
              <a:t>(</a:t>
            </a:r>
            <a:r>
              <a:rPr lang="tr-TR" dirty="0">
                <a:solidFill>
                  <a:srgbClr val="0070C0"/>
                </a:solidFill>
              </a:rPr>
              <a:t>Bkz. https://</a:t>
            </a:r>
            <a:r>
              <a:rPr lang="tr-TR" dirty="0"/>
              <a:t>arbis.tubitak.gov.tr</a:t>
            </a:r>
            <a:r>
              <a:rPr lang="tr-TR" dirty="0" smtClean="0">
                <a:solidFill>
                  <a:srgbClr val="0070C0"/>
                </a:solidFill>
              </a:rPr>
              <a:t>)</a:t>
            </a:r>
            <a:endParaRPr lang="tr-TR" dirty="0">
              <a:solidFill>
                <a:srgbClr val="0070C0"/>
              </a:solidFill>
            </a:endParaRPr>
          </a:p>
        </p:txBody>
      </p:sp>
      <p:sp>
        <p:nvSpPr>
          <p:cNvPr id="2" name="Başlık 1"/>
          <p:cNvSpPr>
            <a:spLocks noGrp="1"/>
          </p:cNvSpPr>
          <p:nvPr>
            <p:ph type="title"/>
          </p:nvPr>
        </p:nvSpPr>
        <p:spPr>
          <a:solidFill>
            <a:schemeClr val="bg2"/>
          </a:solidFill>
        </p:spPr>
        <p:txBody>
          <a:bodyPr/>
          <a:lstStyle/>
          <a:p>
            <a:r>
              <a:rPr lang="tr-TR" dirty="0" smtClean="0"/>
              <a:t> </a:t>
            </a:r>
            <a:r>
              <a:rPr lang="tr-TR" b="1" dirty="0">
                <a:solidFill>
                  <a:srgbClr val="FF0000"/>
                </a:solidFill>
              </a:rPr>
              <a:t>Başvuru </a:t>
            </a:r>
            <a:r>
              <a:rPr lang="tr-TR" b="1" dirty="0" smtClean="0">
                <a:solidFill>
                  <a:srgbClr val="FF0000"/>
                </a:solidFill>
              </a:rPr>
              <a:t>İşlemi</a:t>
            </a:r>
            <a:endParaRPr lang="tr-TR" b="1" dirty="0">
              <a:solidFill>
                <a:srgbClr val="FF0000"/>
              </a:solidFill>
            </a:endParaRPr>
          </a:p>
        </p:txBody>
      </p:sp>
    </p:spTree>
    <p:extLst>
      <p:ext uri="{BB962C8B-B14F-4D97-AF65-F5344CB8AC3E}">
        <p14:creationId xmlns:p14="http://schemas.microsoft.com/office/powerpoint/2010/main" val="334097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r>
              <a:rPr lang="tr-TR" sz="3100" dirty="0">
                <a:solidFill>
                  <a:srgbClr val="00B0F0"/>
                </a:solidFill>
              </a:rPr>
              <a:t>http</a:t>
            </a:r>
            <a:r>
              <a:rPr lang="tr-TR" sz="3100" dirty="0" smtClean="0">
                <a:solidFill>
                  <a:srgbClr val="00B0F0"/>
                </a:solidFill>
              </a:rPr>
              <a:t>://www.tubitak.gov.tr/tr/yarismalar/icerik-lise-ogrencileri-arastirma-projeleri-yarismasi</a:t>
            </a:r>
            <a:endParaRPr lang="tr-TR" sz="3100" dirty="0">
              <a:solidFill>
                <a:srgbClr val="00B0F0"/>
              </a:solidFill>
            </a:endParaRPr>
          </a:p>
        </p:txBody>
      </p:sp>
      <p:sp>
        <p:nvSpPr>
          <p:cNvPr id="3" name="İçerik Yer Tutucusu 2"/>
          <p:cNvSpPr>
            <a:spLocks noGrp="1"/>
          </p:cNvSpPr>
          <p:nvPr>
            <p:ph idx="1"/>
          </p:nvPr>
        </p:nvSpPr>
        <p:spPr>
          <a:xfrm>
            <a:off x="467544" y="1484784"/>
            <a:ext cx="8229600" cy="4525963"/>
          </a:xfrm>
        </p:spPr>
        <p:txBody>
          <a:bodyPr/>
          <a:lstStyle/>
          <a:p>
            <a:pPr marL="0" indent="0">
              <a:buNone/>
            </a:pPr>
            <a:endParaRPr lang="tr-TR" b="1" dirty="0">
              <a:solidFill>
                <a:srgbClr val="FF0000"/>
              </a:solidFill>
            </a:endParaRPr>
          </a:p>
          <a:p>
            <a:r>
              <a:rPr lang="tr-TR" b="1" dirty="0" smtClean="0">
                <a:solidFill>
                  <a:srgbClr val="FF0000"/>
                </a:solidFill>
              </a:rPr>
              <a:t>DAHA AYRINTILI BİLGİ İÇİN TÜBİTAK LİSELER VE ORTAOKULLAR ARAŞTIRMA YARIŞMASI SAYFASINDAN PROJE REHBERİNİ OKUMANIZ TAVSİYE EDİLİR.</a:t>
            </a:r>
          </a:p>
          <a:p>
            <a:endParaRPr lang="tr-TR" dirty="0"/>
          </a:p>
        </p:txBody>
      </p:sp>
    </p:spTree>
    <p:extLst>
      <p:ext uri="{BB962C8B-B14F-4D97-AF65-F5344CB8AC3E}">
        <p14:creationId xmlns:p14="http://schemas.microsoft.com/office/powerpoint/2010/main" val="988107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74638"/>
            <a:ext cx="8229600" cy="1858218"/>
          </a:xfrm>
        </p:spPr>
        <p:txBody>
          <a:bodyPr>
            <a:normAutofit/>
          </a:bodyPr>
          <a:lstStyle/>
          <a:p>
            <a:r>
              <a:rPr lang="tr-TR" sz="5400" b="1" dirty="0" smtClean="0">
                <a:solidFill>
                  <a:srgbClr val="FF0000"/>
                </a:solidFill>
              </a:rPr>
              <a:t>TEŞEKKÜRLER</a:t>
            </a:r>
            <a:endParaRPr lang="tr-TR" sz="5400" b="1" dirty="0">
              <a:solidFill>
                <a:srgbClr val="FF0000"/>
              </a:solidFill>
            </a:endParaRPr>
          </a:p>
        </p:txBody>
      </p:sp>
      <p:sp>
        <p:nvSpPr>
          <p:cNvPr id="3" name="İçerik Yer Tutucusu 2"/>
          <p:cNvSpPr>
            <a:spLocks noGrp="1"/>
          </p:cNvSpPr>
          <p:nvPr>
            <p:ph idx="1"/>
          </p:nvPr>
        </p:nvSpPr>
        <p:spPr/>
        <p:txBody>
          <a:bodyPr>
            <a:normAutofit/>
          </a:bodyPr>
          <a:lstStyle/>
          <a:p>
            <a:pPr marL="0" indent="0" algn="ctr">
              <a:buNone/>
            </a:pPr>
            <a:r>
              <a:rPr lang="tr-TR" sz="4800" b="1" dirty="0" smtClean="0">
                <a:solidFill>
                  <a:srgbClr val="FF0000"/>
                </a:solidFill>
              </a:rPr>
              <a:t>   </a:t>
            </a:r>
          </a:p>
          <a:p>
            <a:pPr marL="0" indent="0" algn="ctr">
              <a:buNone/>
            </a:pPr>
            <a:endParaRPr lang="tr-TR" sz="4800" b="1" dirty="0">
              <a:solidFill>
                <a:srgbClr val="FF0000"/>
              </a:solidFill>
            </a:endParaRPr>
          </a:p>
          <a:p>
            <a:pPr marL="0" indent="0" algn="ctr">
              <a:buNone/>
            </a:pPr>
            <a:r>
              <a:rPr lang="tr-TR" sz="4800" b="1" dirty="0" smtClean="0">
                <a:solidFill>
                  <a:srgbClr val="FF0000"/>
                </a:solidFill>
              </a:rPr>
              <a:t>HEPİNİZE BAŞARILAR </a:t>
            </a:r>
          </a:p>
          <a:p>
            <a:pPr marL="0" indent="0" algn="ctr">
              <a:buNone/>
            </a:pPr>
            <a:r>
              <a:rPr lang="tr-TR" sz="4800" b="1" dirty="0" smtClean="0">
                <a:solidFill>
                  <a:srgbClr val="FF0000"/>
                </a:solidFill>
              </a:rPr>
              <a:t>  SEVGİLİ GENÇLER!</a:t>
            </a:r>
            <a:endParaRPr lang="tr-TR" sz="4800" b="1" dirty="0">
              <a:solidFill>
                <a:srgbClr val="FF0000"/>
              </a:solidFill>
            </a:endParaRPr>
          </a:p>
        </p:txBody>
      </p:sp>
    </p:spTree>
    <p:extLst>
      <p:ext uri="{BB962C8B-B14F-4D97-AF65-F5344CB8AC3E}">
        <p14:creationId xmlns:p14="http://schemas.microsoft.com/office/powerpoint/2010/main" val="4248231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a:solidFill>
            <a:schemeClr val="bg2"/>
          </a:solidFill>
          <a:ln w="38100">
            <a:solidFill>
              <a:srgbClr val="FF0000"/>
            </a:solidFill>
          </a:ln>
        </p:spPr>
        <p:txBody>
          <a:bodyPr>
            <a:normAutofit fontScale="85000" lnSpcReduction="20000"/>
          </a:bodyPr>
          <a:lstStyle/>
          <a:p>
            <a:r>
              <a:rPr lang="tr-TR" dirty="0"/>
              <a:t>İki öğrenci tarafından hazırlanan projelerde başvuru sistemine bir öğrenci giriş yapar ve diğer öğrenci </a:t>
            </a:r>
            <a:r>
              <a:rPr lang="tr-TR" dirty="0" smtClean="0"/>
              <a:t>ile varsa </a:t>
            </a:r>
            <a:r>
              <a:rPr lang="tr-TR" dirty="0"/>
              <a:t>danışman bilgilerini kendi bilgileriyle birlikte sisteme ekler.</a:t>
            </a:r>
          </a:p>
          <a:p>
            <a:r>
              <a:rPr lang="tr-TR" dirty="0" smtClean="0"/>
              <a:t> </a:t>
            </a:r>
            <a:r>
              <a:rPr lang="tr-TR" dirty="0"/>
              <a:t>Öğrenci/öğrencilerin son altı ay içinde çekilmiş vesikalık fotoğrafları sisteme yüklenir.</a:t>
            </a:r>
          </a:p>
          <a:p>
            <a:r>
              <a:rPr lang="tr-TR" dirty="0" smtClean="0"/>
              <a:t> </a:t>
            </a:r>
            <a:r>
              <a:rPr lang="tr-TR" u="sng" dirty="0"/>
              <a:t>Başvuruda </a:t>
            </a:r>
            <a:r>
              <a:rPr lang="tr-TR" u="sng" dirty="0" smtClean="0"/>
              <a:t>;</a:t>
            </a:r>
          </a:p>
          <a:p>
            <a:pPr marL="571500" indent="-571500">
              <a:buFont typeface="+mj-lt"/>
              <a:buAutoNum type="romanUcPeriod"/>
            </a:pPr>
            <a:r>
              <a:rPr lang="tr-TR" dirty="0" smtClean="0"/>
              <a:t>Proje </a:t>
            </a:r>
            <a:r>
              <a:rPr lang="tr-TR" dirty="0"/>
              <a:t>Özeti (</a:t>
            </a:r>
            <a:r>
              <a:rPr lang="tr-TR" dirty="0">
                <a:solidFill>
                  <a:srgbClr val="FF0000"/>
                </a:solidFill>
              </a:rPr>
              <a:t>en az 150, en fazla 250 </a:t>
            </a:r>
            <a:r>
              <a:rPr lang="tr-TR" dirty="0" smtClean="0">
                <a:solidFill>
                  <a:srgbClr val="FF0000"/>
                </a:solidFill>
              </a:rPr>
              <a:t>kelime</a:t>
            </a:r>
            <a:r>
              <a:rPr lang="tr-TR" dirty="0" smtClean="0"/>
              <a:t>)</a:t>
            </a:r>
          </a:p>
          <a:p>
            <a:pPr marL="571500" indent="-571500">
              <a:buFont typeface="+mj-lt"/>
              <a:buAutoNum type="romanUcPeriod"/>
            </a:pPr>
            <a:r>
              <a:rPr lang="tr-TR" dirty="0" smtClean="0"/>
              <a:t>Proje </a:t>
            </a:r>
            <a:r>
              <a:rPr lang="tr-TR" dirty="0"/>
              <a:t>Planı ve Proje Raporu (</a:t>
            </a:r>
            <a:r>
              <a:rPr lang="tr-TR" dirty="0">
                <a:solidFill>
                  <a:srgbClr val="FF0000"/>
                </a:solidFill>
              </a:rPr>
              <a:t>en az 2, en fazla </a:t>
            </a:r>
            <a:r>
              <a:rPr lang="tr-TR" dirty="0" smtClean="0">
                <a:solidFill>
                  <a:srgbClr val="FF0000"/>
                </a:solidFill>
              </a:rPr>
              <a:t>20 sayfa</a:t>
            </a:r>
            <a:r>
              <a:rPr lang="tr-TR" dirty="0" smtClean="0"/>
              <a:t>)</a:t>
            </a:r>
          </a:p>
          <a:p>
            <a:pPr marL="571500" indent="-571500">
              <a:buFont typeface="+mj-lt"/>
              <a:buAutoNum type="romanUcPeriod"/>
            </a:pPr>
            <a:r>
              <a:rPr lang="tr-TR" dirty="0" smtClean="0"/>
              <a:t> </a:t>
            </a:r>
            <a:r>
              <a:rPr lang="tr-TR" dirty="0"/>
              <a:t>T</a:t>
            </a:r>
            <a:r>
              <a:rPr lang="tr-TR" dirty="0" smtClean="0"/>
              <a:t>ek </a:t>
            </a:r>
            <a:r>
              <a:rPr lang="tr-TR" dirty="0"/>
              <a:t>bir dosya halinde </a:t>
            </a:r>
            <a:r>
              <a:rPr lang="tr-TR" dirty="0">
                <a:solidFill>
                  <a:srgbClr val="FF0000"/>
                </a:solidFill>
              </a:rPr>
              <a:t>PDF</a:t>
            </a:r>
            <a:r>
              <a:rPr lang="tr-TR" dirty="0"/>
              <a:t> formatında sisteme </a:t>
            </a:r>
            <a:r>
              <a:rPr lang="tr-TR" dirty="0" smtClean="0"/>
              <a:t>yüklenir.</a:t>
            </a:r>
          </a:p>
          <a:p>
            <a:pPr marL="571500" indent="-571500">
              <a:buFont typeface="+mj-lt"/>
              <a:buAutoNum type="romanUcPeriod"/>
            </a:pPr>
            <a:r>
              <a:rPr lang="tr-TR" dirty="0" smtClean="0"/>
              <a:t>Proje </a:t>
            </a:r>
            <a:r>
              <a:rPr lang="tr-TR" dirty="0"/>
              <a:t>özeti, planı ve raporu dışında </a:t>
            </a:r>
            <a:r>
              <a:rPr lang="tr-TR" dirty="0" smtClean="0"/>
              <a:t>kalan belgeler </a:t>
            </a:r>
            <a:r>
              <a:rPr lang="tr-TR" dirty="0"/>
              <a:t>(resim, anket vb.) sistemde diğer belgeler kısmına yüklenir.</a:t>
            </a:r>
          </a:p>
        </p:txBody>
      </p:sp>
    </p:spTree>
    <p:extLst>
      <p:ext uri="{BB962C8B-B14F-4D97-AF65-F5344CB8AC3E}">
        <p14:creationId xmlns:p14="http://schemas.microsoft.com/office/powerpoint/2010/main" val="4149649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Yarışma </a:t>
            </a:r>
            <a:r>
              <a:rPr lang="tr-TR" b="1" dirty="0">
                <a:solidFill>
                  <a:srgbClr val="FF0000"/>
                </a:solidFill>
              </a:rPr>
              <a:t>Kategorileri</a:t>
            </a:r>
          </a:p>
        </p:txBody>
      </p:sp>
      <p:sp>
        <p:nvSpPr>
          <p:cNvPr id="3" name="İçerik Yer Tutucusu 2"/>
          <p:cNvSpPr>
            <a:spLocks noGrp="1"/>
          </p:cNvSpPr>
          <p:nvPr>
            <p:ph idx="1"/>
          </p:nvPr>
        </p:nvSpPr>
        <p:spPr>
          <a:solidFill>
            <a:schemeClr val="bg2"/>
          </a:solidFill>
        </p:spPr>
        <p:txBody>
          <a:bodyPr>
            <a:normAutofit fontScale="77500" lnSpcReduction="20000"/>
          </a:bodyPr>
          <a:lstStyle/>
          <a:p>
            <a:r>
              <a:rPr lang="tr-TR" dirty="0" smtClean="0"/>
              <a:t>Biyoloji</a:t>
            </a:r>
          </a:p>
          <a:p>
            <a:r>
              <a:rPr lang="tr-TR" dirty="0" smtClean="0"/>
              <a:t>Coğrafya</a:t>
            </a:r>
          </a:p>
          <a:p>
            <a:r>
              <a:rPr lang="tr-TR" dirty="0" smtClean="0"/>
              <a:t>Değerler Eğitimi</a:t>
            </a:r>
          </a:p>
          <a:p>
            <a:r>
              <a:rPr lang="tr-TR" dirty="0" smtClean="0"/>
              <a:t>Fizik</a:t>
            </a:r>
            <a:r>
              <a:rPr lang="tr-TR" dirty="0"/>
              <a:t>, </a:t>
            </a:r>
            <a:r>
              <a:rPr lang="tr-TR" dirty="0" smtClean="0"/>
              <a:t>Kimya </a:t>
            </a:r>
          </a:p>
          <a:p>
            <a:r>
              <a:rPr lang="tr-TR" dirty="0" smtClean="0"/>
              <a:t>Matematik </a:t>
            </a:r>
          </a:p>
          <a:p>
            <a:r>
              <a:rPr lang="tr-TR" dirty="0" smtClean="0"/>
              <a:t>Psikoloji </a:t>
            </a:r>
          </a:p>
          <a:p>
            <a:r>
              <a:rPr lang="tr-TR" dirty="0" smtClean="0"/>
              <a:t>Sosyoloji </a:t>
            </a:r>
          </a:p>
          <a:p>
            <a:r>
              <a:rPr lang="tr-TR" dirty="0" smtClean="0"/>
              <a:t>Tarih</a:t>
            </a:r>
          </a:p>
          <a:p>
            <a:r>
              <a:rPr lang="tr-TR" dirty="0" smtClean="0"/>
              <a:t>Teknolojik Tasarım </a:t>
            </a:r>
          </a:p>
          <a:p>
            <a:r>
              <a:rPr lang="tr-TR" dirty="0" smtClean="0"/>
              <a:t>Türk </a:t>
            </a:r>
            <a:r>
              <a:rPr lang="tr-TR" dirty="0"/>
              <a:t>Dili ve </a:t>
            </a:r>
            <a:r>
              <a:rPr lang="tr-TR" dirty="0" smtClean="0"/>
              <a:t>Edebiyatı</a:t>
            </a:r>
          </a:p>
          <a:p>
            <a:r>
              <a:rPr lang="tr-TR" dirty="0" smtClean="0"/>
              <a:t> </a:t>
            </a:r>
            <a:r>
              <a:rPr lang="tr-TR" dirty="0"/>
              <a:t>Yazılım olmak üzere 12 alanda düzenlenecektir.</a:t>
            </a:r>
          </a:p>
        </p:txBody>
      </p:sp>
    </p:spTree>
    <p:extLst>
      <p:ext uri="{BB962C8B-B14F-4D97-AF65-F5344CB8AC3E}">
        <p14:creationId xmlns:p14="http://schemas.microsoft.com/office/powerpoint/2010/main" val="2077863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solidFill>
        </p:spPr>
        <p:txBody>
          <a:bodyPr>
            <a:normAutofit fontScale="90000"/>
          </a:bodyPr>
          <a:lstStyle/>
          <a:p>
            <a:r>
              <a:rPr lang="tr-TR" dirty="0"/>
              <a:t> </a:t>
            </a:r>
            <a:r>
              <a:rPr lang="tr-TR" b="1" dirty="0">
                <a:solidFill>
                  <a:srgbClr val="FF0000"/>
                </a:solidFill>
              </a:rPr>
              <a:t>Çağrı Takvimi (Başvuru ve Sergi Tarihleri)</a:t>
            </a:r>
          </a:p>
        </p:txBody>
      </p:sp>
      <p:sp>
        <p:nvSpPr>
          <p:cNvPr id="3" name="İçerik Yer Tutucusu 2"/>
          <p:cNvSpPr>
            <a:spLocks noGrp="1"/>
          </p:cNvSpPr>
          <p:nvPr>
            <p:ph idx="1"/>
          </p:nvPr>
        </p:nvSpPr>
        <p:spPr>
          <a:xfrm>
            <a:off x="395536" y="1556792"/>
            <a:ext cx="8291264" cy="4569371"/>
          </a:xfrm>
          <a:solidFill>
            <a:schemeClr val="bg2"/>
          </a:solidFill>
        </p:spPr>
        <p:txBody>
          <a:bodyPr>
            <a:normAutofit fontScale="92500" lnSpcReduction="10000"/>
          </a:bodyPr>
          <a:lstStyle/>
          <a:p>
            <a:r>
              <a:rPr lang="tr-TR" dirty="0"/>
              <a:t>Yarışma için yılda bir kez başvuru alınır. Yarışma kapsamında önce 12 bölgede bölge </a:t>
            </a:r>
            <a:r>
              <a:rPr lang="tr-TR" dirty="0" smtClean="0"/>
              <a:t>sergisi düzenlenir</a:t>
            </a:r>
            <a:r>
              <a:rPr lang="tr-TR" dirty="0"/>
              <a:t>, sonrasında final sergisi yapılır.</a:t>
            </a:r>
          </a:p>
          <a:p>
            <a:r>
              <a:rPr lang="tr-TR" b="1" u="sng" dirty="0"/>
              <a:t>Başvuru Tarihleri</a:t>
            </a:r>
            <a:r>
              <a:rPr lang="tr-TR" dirty="0"/>
              <a:t>: </a:t>
            </a:r>
            <a:r>
              <a:rPr lang="tr-TR" dirty="0">
                <a:solidFill>
                  <a:srgbClr val="FF0000"/>
                </a:solidFill>
              </a:rPr>
              <a:t>20 Aralık 2018 – 04 Ocak 2019 </a:t>
            </a:r>
            <a:r>
              <a:rPr lang="tr-TR" dirty="0"/>
              <a:t>(</a:t>
            </a:r>
            <a:r>
              <a:rPr lang="tr-TR" sz="2600" dirty="0" smtClean="0">
                <a:solidFill>
                  <a:schemeClr val="accent2">
                    <a:lumMod val="75000"/>
                  </a:schemeClr>
                </a:solidFill>
              </a:rPr>
              <a:t>Başvuruların son </a:t>
            </a:r>
            <a:r>
              <a:rPr lang="tr-TR" sz="2600" dirty="0">
                <a:solidFill>
                  <a:schemeClr val="accent2">
                    <a:lumMod val="75000"/>
                  </a:schemeClr>
                </a:solidFill>
              </a:rPr>
              <a:t>gününde saat 17.30’da sistem kapanır.)</a:t>
            </a:r>
          </a:p>
          <a:p>
            <a:r>
              <a:rPr lang="tr-TR" dirty="0"/>
              <a:t>Ön Değerlendirme Sonuçlarının Açıklanacağı</a:t>
            </a:r>
          </a:p>
          <a:p>
            <a:pPr marL="0" indent="0">
              <a:buNone/>
            </a:pPr>
            <a:r>
              <a:rPr lang="tr-TR" dirty="0" smtClean="0"/>
              <a:t>     Tarih: Şubat </a:t>
            </a:r>
            <a:r>
              <a:rPr lang="tr-TR" dirty="0"/>
              <a:t>2019</a:t>
            </a:r>
          </a:p>
          <a:p>
            <a:r>
              <a:rPr lang="tr-TR" dirty="0"/>
              <a:t>Bölge Yarışmaları Tarihi: 25-28 Şubat 2019</a:t>
            </a:r>
          </a:p>
          <a:p>
            <a:r>
              <a:rPr lang="tr-TR" dirty="0"/>
              <a:t>Final Yarışması Tarihi: 08-12 Nisan 2019</a:t>
            </a:r>
          </a:p>
        </p:txBody>
      </p:sp>
    </p:spTree>
    <p:extLst>
      <p:ext uri="{BB962C8B-B14F-4D97-AF65-F5344CB8AC3E}">
        <p14:creationId xmlns:p14="http://schemas.microsoft.com/office/powerpoint/2010/main" val="544462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7" y="0"/>
            <a:ext cx="9173847"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40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tr-TR"/>
          </a:p>
        </p:txBody>
      </p:sp>
      <p:sp>
        <p:nvSpPr>
          <p:cNvPr id="7" name="İçerik Yer Tutucusu 6"/>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646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1578</Words>
  <Application>Microsoft Office PowerPoint</Application>
  <PresentationFormat>Ekran Gösterisi (4:3)</PresentationFormat>
  <Paragraphs>169</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PowerPoint Sunusu</vt:lpstr>
      <vt:lpstr>PowerPoint Sunusu</vt:lpstr>
      <vt:lpstr> Başvuru Koşulları, Belgeleri ve Yöntemi</vt:lpstr>
      <vt:lpstr> Başvuru İşlemi</vt:lpstr>
      <vt:lpstr>PowerPoint Sunusu</vt:lpstr>
      <vt:lpstr>Yarışma Kategorileri</vt:lpstr>
      <vt:lpstr> Çağrı Takvimi (Başvuru ve Sergi Tarihleri)</vt:lpstr>
      <vt:lpstr>PowerPoint Sunusu</vt:lpstr>
      <vt:lpstr>PowerPoint Sunusu</vt:lpstr>
      <vt:lpstr>Yol Haritası: Bilimsel Bir Araştırma Projesine Nasıl Başlanır?</vt:lpstr>
      <vt:lpstr>Adım 2: Danışman Belirleyin.</vt:lpstr>
      <vt:lpstr> Adım 4: Araştırma Planınızı Gerçekçi Tutun. </vt:lpstr>
      <vt:lpstr>Adım 5: Proje Planı Yazın.</vt:lpstr>
      <vt:lpstr>Adım 6. Proje İş-Zaman Çizelgesi Hazırlayın.</vt:lpstr>
      <vt:lpstr> Adım 7. Deney veya Gözlemlerinizi Yapın ve Verilerinizi Toplayın (Teknolojik Tasarım Projelerinde Prototip Oluşturun). </vt:lpstr>
      <vt:lpstr> BİLİMSEL SORU SORMA </vt:lpstr>
      <vt:lpstr>PROJE RAPORU NASIL YAZILMALIDIR?</vt:lpstr>
      <vt:lpstr>PROJE ADI: Proje çalışması hakkında genel bir fikir oluşturan tek bir cümle (mümkünse 12 kelimeyi geçmeyen) olmalıdır</vt:lpstr>
      <vt:lpstr>Proje Özetin tamamı</vt:lpstr>
      <vt:lpstr>1. GİRİŞ</vt:lpstr>
      <vt:lpstr>2. YÖNTEM</vt:lpstr>
      <vt:lpstr>3. BULGULAR</vt:lpstr>
      <vt:lpstr> 4. Sonuç ve Tartışma </vt:lpstr>
      <vt:lpstr> 5. Kaynakça </vt:lpstr>
      <vt:lpstr> Ekler </vt:lpstr>
      <vt:lpstr>PowerPoint Sunusu</vt:lpstr>
      <vt:lpstr>Projelerde Güvenlik Kuralları</vt:lpstr>
      <vt:lpstr>PowerPoint Sunusu</vt:lpstr>
      <vt:lpstr>PowerPoint Sunusu</vt:lpstr>
      <vt:lpstr>DEĞERLENDİRME</vt:lpstr>
      <vt:lpstr>Ön değerlendirme sonucunda başarılı bulunan projeler, bölgelerde yapılacak sergiye davet edilir.</vt:lpstr>
      <vt:lpstr>Bölgesel Derecelere Verilen Ödüller</vt:lpstr>
      <vt:lpstr>Final Yarışmasında ulusal dereceye giren öğrenciler</vt:lpstr>
      <vt:lpstr>EK KATSAYI</vt:lpstr>
      <vt:lpstr>PowerPoint Sunusu</vt:lpstr>
      <vt:lpstr>ÖNEMLİDİR!!!</vt:lpstr>
      <vt:lpstr>Uluslararası Derecelere Verilen Ödüller</vt:lpstr>
      <vt:lpstr>LİSANS BURSU</vt:lpstr>
      <vt:lpstr>EK KATSAYI</vt:lpstr>
      <vt:lpstr>http://www.tubitak.gov.tr/tr/yarismalar/icerik-lise-ogrencileri-arastirma-projeleri-yarismasi</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 VE BİLİMSEL ARAŞTIRMA</dc:title>
  <dc:creator>Ilkay SENTURK</dc:creator>
  <cp:lastModifiedBy>Ilkay SENTURK</cp:lastModifiedBy>
  <cp:revision>72</cp:revision>
  <dcterms:created xsi:type="dcterms:W3CDTF">2018-11-22T05:42:36Z</dcterms:created>
  <dcterms:modified xsi:type="dcterms:W3CDTF">2018-12-04T12:14:20Z</dcterms:modified>
</cp:coreProperties>
</file>